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9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0"/>
  </p:notesMasterIdLst>
  <p:sldIdLst>
    <p:sldId id="256" r:id="rId2"/>
    <p:sldId id="342" r:id="rId3"/>
    <p:sldId id="343" r:id="rId4"/>
    <p:sldId id="356" r:id="rId5"/>
    <p:sldId id="271" r:id="rId6"/>
    <p:sldId id="344" r:id="rId7"/>
    <p:sldId id="361" r:id="rId8"/>
    <p:sldId id="360" r:id="rId9"/>
    <p:sldId id="454" r:id="rId10"/>
    <p:sldId id="453" r:id="rId11"/>
    <p:sldId id="455" r:id="rId12"/>
    <p:sldId id="456" r:id="rId13"/>
    <p:sldId id="468" r:id="rId14"/>
    <p:sldId id="469" r:id="rId15"/>
    <p:sldId id="457" r:id="rId16"/>
    <p:sldId id="452" r:id="rId17"/>
    <p:sldId id="450" r:id="rId18"/>
    <p:sldId id="458" r:id="rId19"/>
    <p:sldId id="459" r:id="rId20"/>
    <p:sldId id="460" r:id="rId21"/>
    <p:sldId id="461" r:id="rId22"/>
    <p:sldId id="462" r:id="rId23"/>
    <p:sldId id="463" r:id="rId24"/>
    <p:sldId id="464" r:id="rId25"/>
    <p:sldId id="465" r:id="rId26"/>
    <p:sldId id="466" r:id="rId27"/>
    <p:sldId id="505" r:id="rId28"/>
    <p:sldId id="358" r:id="rId29"/>
    <p:sldId id="405" r:id="rId30"/>
    <p:sldId id="406" r:id="rId31"/>
    <p:sldId id="506" r:id="rId32"/>
    <p:sldId id="507" r:id="rId33"/>
    <p:sldId id="508" r:id="rId34"/>
    <p:sldId id="509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07" r:id="rId43"/>
    <p:sldId id="616" r:id="rId44"/>
    <p:sldId id="617" r:id="rId45"/>
    <p:sldId id="518" r:id="rId46"/>
    <p:sldId id="517" r:id="rId47"/>
    <p:sldId id="408" r:id="rId48"/>
    <p:sldId id="500" r:id="rId49"/>
    <p:sldId id="502" r:id="rId50"/>
    <p:sldId id="497" r:id="rId51"/>
    <p:sldId id="498" r:id="rId52"/>
    <p:sldId id="511" r:id="rId53"/>
    <p:sldId id="512" r:id="rId54"/>
    <p:sldId id="513" r:id="rId55"/>
    <p:sldId id="499" r:id="rId56"/>
    <p:sldId id="412" r:id="rId57"/>
    <p:sldId id="414" r:id="rId58"/>
    <p:sldId id="413" r:id="rId59"/>
    <p:sldId id="415" r:id="rId60"/>
    <p:sldId id="481" r:id="rId61"/>
    <p:sldId id="593" r:id="rId62"/>
    <p:sldId id="595" r:id="rId63"/>
    <p:sldId id="596" r:id="rId64"/>
    <p:sldId id="597" r:id="rId65"/>
    <p:sldId id="598" r:id="rId66"/>
    <p:sldId id="600" r:id="rId67"/>
    <p:sldId id="601" r:id="rId68"/>
    <p:sldId id="602" r:id="rId69"/>
    <p:sldId id="603" r:id="rId70"/>
    <p:sldId id="604" r:id="rId71"/>
    <p:sldId id="606" r:id="rId72"/>
    <p:sldId id="607" r:id="rId73"/>
    <p:sldId id="609" r:id="rId74"/>
    <p:sldId id="610" r:id="rId75"/>
    <p:sldId id="611" r:id="rId76"/>
    <p:sldId id="612" r:id="rId77"/>
    <p:sldId id="613" r:id="rId78"/>
    <p:sldId id="615" r:id="rId79"/>
  </p:sldIdLst>
  <p:sldSz cx="12192000" cy="6858000"/>
  <p:notesSz cx="6858000" cy="9144000"/>
  <p:custDataLst>
    <p:tags r:id="rId8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6" userDrawn="1">
          <p15:clr>
            <a:srgbClr val="A4A3A4"/>
          </p15:clr>
        </p15:guide>
        <p15:guide id="2" pos="41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FF3300"/>
    <a:srgbClr val="FF6600"/>
    <a:srgbClr val="F6A8ED"/>
    <a:srgbClr val="F5C1A9"/>
    <a:srgbClr val="EAF1FC"/>
    <a:srgbClr val="E5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53" autoAdjust="0"/>
    <p:restoredTop sz="95177" autoAdjust="0"/>
  </p:normalViewPr>
  <p:slideViewPr>
    <p:cSldViewPr snapToGrid="0" showGuides="1">
      <p:cViewPr varScale="1">
        <p:scale>
          <a:sx n="93" d="100"/>
          <a:sy n="93" d="100"/>
        </p:scale>
        <p:origin x="528" y="76"/>
      </p:cViewPr>
      <p:guideLst>
        <p:guide orient="horz" pos="4136"/>
        <p:guide pos="410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3096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A9FC812-B43F-4F1A-89A5-2350A2E5AE5D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37737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66729A0-4A36-4A4F-9C6B-5400775DAEE2}" type="slidenum">
              <a:rPr lang="zh-CN" altLang="en-US"/>
              <a:t>1</a:t>
            </a:fld>
            <a:endParaRPr lang="zh-CN" alt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543854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97A4884-5F4C-43C0-BB6B-26277FE1E41F}" type="slidenum">
              <a:rPr lang="zh-CN" altLang="en-US"/>
              <a:t>11</a:t>
            </a:fld>
            <a:endParaRPr lang="zh-CN" altLang="en-US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743904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36C5CBE-B3CA-4DB4-B5A7-F01674EAB09D}" type="slidenum">
              <a:rPr lang="zh-CN" altLang="en-US"/>
              <a:t>12</a:t>
            </a:fld>
            <a:endParaRPr lang="zh-CN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2662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267826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E27A613-B128-4A6D-B705-3ECB1EEA3B8A}" type="slidenum">
              <a:rPr lang="zh-CN" altLang="en-US"/>
              <a:t>13</a:t>
            </a:fld>
            <a:endParaRPr lang="zh-CN" alt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916009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9A8469C-6873-4638-9D96-68374274DE91}" type="slidenum">
              <a:rPr lang="zh-CN" altLang="en-US"/>
              <a:t>14</a:t>
            </a:fld>
            <a:endParaRPr lang="zh-CN" alt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553146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060BC7E-FB9B-4273-98DA-141112B60B54}" type="slidenum">
              <a:rPr lang="zh-CN" altLang="en-US"/>
              <a:t>15</a:t>
            </a:fld>
            <a:endParaRPr lang="zh-CN" alt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690208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5E358B-AF4C-4CCA-9BB7-32DCF72B91E3}" type="slidenum">
              <a:rPr lang="zh-CN" altLang="en-US"/>
              <a:t>16</a:t>
            </a:fld>
            <a:endParaRPr lang="zh-CN" alt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344143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679DB42-41C1-41FD-816E-764799F652E9}" type="slidenum">
              <a:rPr lang="zh-CN" altLang="en-US"/>
              <a:t>17</a:t>
            </a:fld>
            <a:endParaRPr lang="zh-CN" altLang="en-US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368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44729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0FED446-8E6C-4DCD-A0D6-902318DB8226}" type="slidenum">
              <a:rPr lang="zh-CN" altLang="en-US"/>
              <a:t>18</a:t>
            </a:fld>
            <a:endParaRPr lang="zh-CN" altLang="en-US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389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372079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2DDAC98-A5DB-417C-9E06-1B31C02C6630}" type="slidenum">
              <a:rPr lang="zh-CN" altLang="en-US"/>
              <a:t>19</a:t>
            </a:fld>
            <a:endParaRPr lang="zh-CN" alt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253970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C03CB5F-F962-453C-91B6-1527A830E5F5}" type="slidenum">
              <a:rPr lang="zh-CN" altLang="en-US"/>
              <a:t>20</a:t>
            </a:fld>
            <a:endParaRPr lang="zh-CN" altLang="en-US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174448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B33BB42-9A08-4331-83AB-38FDECEC7E71}" type="slidenum">
              <a:rPr lang="zh-CN" altLang="en-US"/>
              <a:t>2</a:t>
            </a:fld>
            <a:endParaRPr lang="zh-CN" alt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6643424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11F9267-8633-4262-A31C-198D5A2266CF}" type="slidenum">
              <a:rPr lang="zh-CN" altLang="en-US"/>
              <a:t>21</a:t>
            </a:fld>
            <a:endParaRPr lang="zh-CN" alt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995057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5183774-4957-4EC1-9594-87161B37A8F6}" type="slidenum">
              <a:rPr lang="zh-CN" altLang="en-US"/>
              <a:t>22</a:t>
            </a:fld>
            <a:endParaRPr lang="zh-CN" altLang="en-US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564976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9E71777-4D32-4DD6-A7D4-2B43C28C713A}" type="slidenum">
              <a:rPr lang="zh-CN" altLang="en-US"/>
              <a:t>23</a:t>
            </a:fld>
            <a:endParaRPr lang="zh-CN" alt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67517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4E8179A-B78F-426D-94AB-A04A0B98287D}" type="slidenum">
              <a:rPr lang="zh-CN" altLang="en-US"/>
              <a:t>24</a:t>
            </a:fld>
            <a:endParaRPr lang="zh-CN" alt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681388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A1DCB60-CAA0-446C-9B06-EB72B58E2735}" type="slidenum">
              <a:rPr lang="zh-CN" altLang="en-US"/>
              <a:t>25</a:t>
            </a:fld>
            <a:endParaRPr lang="zh-CN" altLang="en-US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532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965750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E5A07C8-F193-459D-8F6E-ED65727B6581}" type="slidenum">
              <a:rPr lang="zh-CN" altLang="en-US"/>
              <a:t>26</a:t>
            </a:fld>
            <a:endParaRPr lang="zh-CN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552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951388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8556200-7497-4F1A-A1B3-FFBC45948E7B}" type="slidenum">
              <a:rPr lang="zh-CN" altLang="en-US"/>
              <a:t>27</a:t>
            </a:fld>
            <a:endParaRPr lang="zh-CN" altLang="en-US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573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115417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788759C-A4C2-4E2D-A94B-31587AC9B881}" type="slidenum">
              <a:rPr lang="zh-CN" altLang="en-US"/>
              <a:t>28</a:t>
            </a:fld>
            <a:endParaRPr lang="zh-CN" alt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593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121402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1DC1F12-5152-4C18-9E80-504C79DAE9B6}" type="slidenum">
              <a:rPr lang="zh-CN" altLang="en-US"/>
              <a:t>31</a:t>
            </a:fld>
            <a:endParaRPr lang="zh-CN" altLang="en-US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634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293224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DCA99E4-E6C7-40BF-8AA1-EC9032F77AF6}" type="slidenum">
              <a:rPr lang="zh-CN" altLang="en-US"/>
              <a:t>32</a:t>
            </a:fld>
            <a:endParaRPr lang="zh-CN" alt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128170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1885172-2557-4F4A-8A3A-74208B543B81}" type="slidenum">
              <a:rPr lang="zh-CN" altLang="en-US"/>
              <a:t>3</a:t>
            </a:fld>
            <a:endParaRPr lang="zh-CN" alt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922655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3284274-2CD0-4FEB-979B-B1474DFE8DEF}" type="slidenum">
              <a:rPr lang="zh-CN" altLang="en-US"/>
              <a:t>33</a:t>
            </a:fld>
            <a:endParaRPr lang="zh-CN" altLang="en-US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675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5672015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F737D2F-F7A5-460E-9A66-0EF6207FEEF2}" type="slidenum">
              <a:rPr lang="zh-CN" altLang="en-US"/>
              <a:t>34</a:t>
            </a:fld>
            <a:endParaRPr lang="zh-CN" alt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696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5599830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6E13ACA-CFD2-4A54-AF5F-B891DB589BD9}" type="slidenum">
              <a:rPr lang="zh-CN" altLang="en-US"/>
              <a:t>35</a:t>
            </a:fld>
            <a:endParaRPr lang="zh-CN" altLang="en-US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5932298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26C698E-8D71-4C1A-BF33-95DC30FB2550}" type="slidenum">
              <a:rPr lang="zh-CN" altLang="en-US"/>
              <a:t>36</a:t>
            </a:fld>
            <a:endParaRPr lang="zh-CN" altLang="en-US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737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5799435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6C2C78F-7A90-4B5B-B84F-EB3FDB23BE67}" type="slidenum">
              <a:rPr lang="zh-CN" altLang="en-US"/>
              <a:t>37</a:t>
            </a:fld>
            <a:endParaRPr lang="zh-CN" alt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757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3010760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53A2707-C970-4AAE-AEB1-72330608874E}" type="slidenum">
              <a:rPr lang="zh-CN" altLang="en-US"/>
              <a:t>38</a:t>
            </a:fld>
            <a:endParaRPr lang="zh-CN" altLang="en-US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7782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7338280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5922167-6E6D-4713-80F6-86BB1DBF8B6C}" type="slidenum">
              <a:rPr lang="zh-CN" altLang="en-US"/>
              <a:t>39</a:t>
            </a:fld>
            <a:endParaRPr lang="zh-CN" altLang="en-US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7987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507434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A285579-070D-468B-A645-70E55FDBA36B}" type="slidenum">
              <a:rPr lang="zh-CN" altLang="en-US"/>
              <a:t>40</a:t>
            </a:fld>
            <a:endParaRPr lang="zh-CN" altLang="en-US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8192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307667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F432F50-3438-498D-B352-393EB0AFA460}" type="slidenum">
              <a:rPr lang="zh-CN" altLang="en-US"/>
              <a:t>41</a:t>
            </a:fld>
            <a:endParaRPr lang="zh-CN" altLang="en-US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839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5270620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8704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/>
              <a:t>用处：对物体描绘有帮助</a:t>
            </a:r>
          </a:p>
          <a:p>
            <a:endParaRPr lang="zh-CN" altLang="en-US" dirty="0"/>
          </a:p>
        </p:txBody>
      </p:sp>
      <p:sp>
        <p:nvSpPr>
          <p:cNvPr id="87043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4492C4F-912B-4CC2-9AA3-1B61FB8A12C7}" type="slidenum">
              <a:rPr lang="zh-CN" altLang="en-US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022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CBF00CE-3054-44E8-95B4-2D219C8F9985}" type="slidenum">
              <a:rPr lang="zh-CN" altLang="en-US"/>
              <a:t>4</a:t>
            </a:fld>
            <a:endParaRPr lang="zh-CN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2960362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8909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/>
              <a:t>先对</a:t>
            </a:r>
            <a:r>
              <a:rPr lang="en-US" altLang="zh-CN" dirty="0"/>
              <a:t>A</a:t>
            </a:r>
            <a:r>
              <a:rPr lang="zh-CN" altLang="en-US" dirty="0"/>
              <a:t>用</a:t>
            </a:r>
            <a:r>
              <a:rPr lang="en-US" altLang="zh-CN" dirty="0"/>
              <a:t>B</a:t>
            </a:r>
            <a:r>
              <a:rPr lang="en-US" altLang="zh-CN" baseline="30000" dirty="0"/>
              <a:t>1</a:t>
            </a:r>
            <a:r>
              <a:rPr lang="zh-CN" altLang="en-US" dirty="0"/>
              <a:t>运用击中或击不中变换，反复使用，当不再发生变化时，执行与</a:t>
            </a:r>
            <a:r>
              <a:rPr lang="en-US" altLang="zh-CN" dirty="0"/>
              <a:t>A</a:t>
            </a:r>
            <a:r>
              <a:rPr lang="zh-CN" altLang="en-US" dirty="0"/>
              <a:t>的并集运算，用</a:t>
            </a:r>
            <a:r>
              <a:rPr lang="en-US" altLang="zh-CN" dirty="0"/>
              <a:t>D</a:t>
            </a:r>
            <a:r>
              <a:rPr lang="en-US" altLang="zh-CN" baseline="30000" dirty="0"/>
              <a:t>1</a:t>
            </a:r>
            <a:r>
              <a:rPr lang="zh-CN" altLang="en-US" dirty="0"/>
              <a:t>表示结果</a:t>
            </a:r>
          </a:p>
          <a:p>
            <a:r>
              <a:rPr lang="zh-CN" altLang="en-US" dirty="0"/>
              <a:t>上述过程用</a:t>
            </a:r>
            <a:r>
              <a:rPr lang="en-US" altLang="zh-CN" dirty="0"/>
              <a:t>B</a:t>
            </a:r>
            <a:r>
              <a:rPr lang="en-US" altLang="zh-CN" baseline="30000" dirty="0"/>
              <a:t>2</a:t>
            </a:r>
            <a:r>
              <a:rPr lang="zh-CN" altLang="en-US" dirty="0"/>
              <a:t>重复，直到不发生变化。</a:t>
            </a:r>
          </a:p>
          <a:p>
            <a:r>
              <a:rPr lang="zh-CN" altLang="en-US" dirty="0"/>
              <a:t>最后得到的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D</a:t>
            </a:r>
            <a:r>
              <a:rPr lang="zh-CN" altLang="en-US" dirty="0"/>
              <a:t>的并集组成了</a:t>
            </a:r>
            <a:r>
              <a:rPr lang="en-US" altLang="zh-CN" dirty="0"/>
              <a:t>A</a:t>
            </a:r>
            <a:r>
              <a:rPr lang="zh-CN" altLang="en-US" dirty="0"/>
              <a:t>的凸壳</a:t>
            </a:r>
          </a:p>
          <a:p>
            <a:r>
              <a:rPr lang="en-US" altLang="zh-CN" dirty="0"/>
              <a:t>x</a:t>
            </a:r>
            <a:r>
              <a:rPr lang="zh-CN" altLang="en-US" dirty="0"/>
              <a:t>表示不考虑</a:t>
            </a:r>
          </a:p>
          <a:p>
            <a:endParaRPr lang="zh-CN" altLang="en-US" dirty="0"/>
          </a:p>
        </p:txBody>
      </p:sp>
      <p:sp>
        <p:nvSpPr>
          <p:cNvPr id="89091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C071D71-5DB8-45DE-9ED2-1BF9782C3B8A}" type="slidenum">
              <a:rPr lang="zh-CN" altLang="en-US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0022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91138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1139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4DE983E-B24A-4200-BFAF-21774FF08D53}" type="slidenum">
              <a:rPr lang="zh-CN" altLang="en-US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6300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上述过程的一个明显缺点是：凸壳可能超出确保凸性所需的最小尺寸</a:t>
            </a:r>
          </a:p>
          <a:p>
            <a:r>
              <a:rPr lang="zh-CN" altLang="en-US"/>
              <a:t>解决办法：限制生长</a:t>
            </a:r>
          </a:p>
          <a:p>
            <a:r>
              <a:rPr lang="en-US" altLang="zh-CN"/>
              <a:t>1&gt;</a:t>
            </a:r>
            <a:r>
              <a:rPr lang="zh-CN" altLang="en-US"/>
              <a:t>限制水平和垂直方向上的尺寸大小，如下图所示。</a:t>
            </a:r>
          </a:p>
          <a:p>
            <a:r>
              <a:rPr lang="en-US" altLang="zh-CN"/>
              <a:t>2&gt;</a:t>
            </a:r>
            <a:r>
              <a:rPr lang="zh-CN" altLang="en-US"/>
              <a:t>限制水平、垂直和对角线方向上的最大尺寸。缺点是增加了算法的复杂性</a:t>
            </a:r>
          </a:p>
          <a:p>
            <a:endParaRPr lang="zh-CN" altLang="en-US"/>
          </a:p>
        </p:txBody>
      </p:sp>
      <p:sp>
        <p:nvSpPr>
          <p:cNvPr id="93187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506ECE0-0FD3-4C8E-9167-7FBB84EE4F8D}" type="slidenum">
              <a:rPr lang="zh-CN" altLang="en-US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5793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01378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1379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B540CD9-49A7-4AED-A01E-A99D1BB625E1}" type="slidenum">
              <a:rPr lang="zh-CN" altLang="en-US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2208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0342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3427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D19CDD7-CA2E-477E-8D4C-A8B8AAD22D4C}" type="slidenum">
              <a:rPr lang="zh-CN" altLang="en-US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4321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FC812-B43F-4F1A-89A5-2350A2E5AE5D}" type="slidenum">
              <a:rPr lang="zh-CN" altLang="en-US" smtClean="0"/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40656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F52E23E-2C16-44AC-AD0D-1686723403EA}" type="slidenum">
              <a:rPr lang="zh-CN" altLang="en-US"/>
              <a:t>62</a:t>
            </a:fld>
            <a:endParaRPr lang="zh-CN" altLang="en-US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14691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zh-CN" dirty="0"/>
              <a:t>Probes</a:t>
            </a:r>
            <a:r>
              <a:rPr lang="zh-CN" altLang="en-US" dirty="0"/>
              <a:t>：探针，探测器</a:t>
            </a:r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24152600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A8EB74F-6CE6-499D-A605-BA043778FBC6}" type="slidenum">
              <a:rPr lang="zh-CN" altLang="en-US"/>
              <a:t>63</a:t>
            </a:fld>
            <a:endParaRPr lang="zh-CN" alt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16739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3067260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ACFC6EE-1BAD-4900-B57B-899A056A889F}" type="slidenum">
              <a:rPr lang="zh-CN" altLang="en-US"/>
              <a:t>64</a:t>
            </a:fld>
            <a:endParaRPr lang="zh-CN" alt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187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9710295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FC812-B43F-4F1A-89A5-2350A2E5AE5D}" type="slidenum">
              <a:rPr lang="zh-CN" altLang="en-US" smtClean="0"/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824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643E05D-E8A1-4D6F-9A0D-1D74EFBAB8E6}" type="slidenum">
              <a:rPr lang="zh-CN" altLang="en-US"/>
              <a:t>6</a:t>
            </a:fld>
            <a:endParaRPr lang="zh-CN" altLang="en-US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5860744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84D68C1-81A9-49A0-B08B-108120B17EB2}" type="slidenum">
              <a:rPr lang="zh-CN" altLang="en-US"/>
              <a:t>69</a:t>
            </a:fld>
            <a:endParaRPr lang="zh-CN" alt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25955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8847212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strel</a:t>
            </a:r>
            <a:r>
              <a:rPr lang="en-US" altLang="zh-CN" dirty="0"/>
              <a:t>——structuring element </a:t>
            </a:r>
            <a:r>
              <a:rPr lang="zh-CN" altLang="en-US" dirty="0"/>
              <a:t>运用各种形状和大小构造元素，基本语法为</a:t>
            </a:r>
          </a:p>
          <a:p>
            <a:r>
              <a:rPr lang="en-US" altLang="zh-CN" dirty="0"/>
              <a:t>SE = </a:t>
            </a:r>
            <a:r>
              <a:rPr lang="en-US" altLang="zh-CN" dirty="0" err="1"/>
              <a:t>strel</a:t>
            </a:r>
            <a:r>
              <a:rPr lang="en-US" altLang="zh-CN" dirty="0"/>
              <a:t>(shape, parameters)</a:t>
            </a:r>
          </a:p>
          <a:p>
            <a:r>
              <a:rPr lang="en-US" altLang="zh-CN" dirty="0"/>
              <a:t>shape </a:t>
            </a:r>
            <a:r>
              <a:rPr lang="zh-CN" altLang="en-US" dirty="0"/>
              <a:t>是指定希望形状的字符串，</a:t>
            </a:r>
            <a:r>
              <a:rPr lang="en-US" altLang="zh-CN" dirty="0"/>
              <a:t>parameters </a:t>
            </a:r>
            <a:r>
              <a:rPr lang="zh-CN" altLang="en-US" dirty="0"/>
              <a:t>是指定形状信息的一系列参数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FC812-B43F-4F1A-89A5-2350A2E5AE5D}" type="slidenum">
              <a:rPr lang="zh-CN" altLang="en-US" smtClean="0"/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74622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398CEEB-EF09-4EDD-91D0-8DB820357CE1}" type="slidenum">
              <a:rPr lang="zh-CN" altLang="en-US"/>
              <a:t>74</a:t>
            </a:fld>
            <a:endParaRPr lang="zh-CN" alt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34147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7810639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B6D3B29-B09E-4EA9-9BA7-32C5BB0FCCD1}" type="slidenum">
              <a:rPr lang="zh-CN" altLang="en-US"/>
              <a:t>75</a:t>
            </a:fld>
            <a:endParaRPr lang="zh-CN" alt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36195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6982960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B847197-2EE6-45E8-9A58-4383F657E31C}" type="slidenum">
              <a:rPr lang="zh-CN" altLang="en-US"/>
              <a:t>76</a:t>
            </a:fld>
            <a:endParaRPr lang="zh-CN" alt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38243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7743723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F99A1B2-A3BE-4F64-BAED-A69B7A28733A}" type="slidenum">
              <a:rPr lang="zh-CN" altLang="en-US"/>
              <a:t>77</a:t>
            </a:fld>
            <a:endParaRPr lang="zh-CN" alt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40291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0197133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4A1C4ED-6D70-455B-9DD3-DC94EF71DFA2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105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797819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2FF71AA-0B0B-4C40-80BA-6136509CCD9E}" type="slidenum">
              <a:rPr lang="zh-CN" altLang="en-US"/>
              <a:t>7</a:t>
            </a:fld>
            <a:endParaRPr lang="zh-CN" alt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996448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1E74396-07CF-4977-911C-678C614A92E8}" type="slidenum">
              <a:rPr lang="zh-CN" altLang="en-US"/>
              <a:t>8</a:t>
            </a:fld>
            <a:endParaRPr lang="zh-CN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135695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3068CFF-3E71-46FE-9B2A-07C405796FF6}" type="slidenum">
              <a:rPr lang="zh-CN" altLang="en-US"/>
              <a:t>9</a:t>
            </a:fld>
            <a:endParaRPr lang="zh-CN" alt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739212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639745B-DF65-45FE-8B4F-815B143D178C}" type="slidenum">
              <a:rPr lang="zh-CN" altLang="en-US"/>
              <a:t>10</a:t>
            </a:fld>
            <a:endParaRPr lang="zh-CN" altLang="en-US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488210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7692"/>
          <a:stretch>
            <a:fillRect/>
          </a:stretch>
        </p:blipFill>
        <p:spPr>
          <a:xfrm>
            <a:off x="0" y="0"/>
            <a:ext cx="498856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0286" y="1929584"/>
            <a:ext cx="9056915" cy="1672454"/>
          </a:xfrm>
        </p:spPr>
        <p:txBody>
          <a:bodyPr anchor="b">
            <a:normAutofit/>
          </a:bodyPr>
          <a:lstStyle>
            <a:lvl1pPr algn="ctr" rtl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44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86" y="3689124"/>
            <a:ext cx="9056915" cy="1655762"/>
          </a:xfrm>
        </p:spPr>
        <p:txBody>
          <a:bodyPr>
            <a:norm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700" kern="1200" dirty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AB06-40F6-457C-BD45-7F7B81E398E7}" type="datetime1">
              <a:rPr lang="en-US" altLang="zh-CN" smtClean="0"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452879"/>
            <a:ext cx="2628900" cy="47240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452879"/>
            <a:ext cx="7734300" cy="4724083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AC59-1E2E-4954-A84B-5EC13F6C4839}" type="datetime1">
              <a:rPr lang="en-US" altLang="zh-CN" smtClean="0"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927" y="0"/>
            <a:ext cx="8107676" cy="1055077"/>
          </a:xfrm>
        </p:spPr>
        <p:txBody>
          <a:bodyPr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0006" y="1236344"/>
            <a:ext cx="11235593" cy="4778375"/>
          </a:xfrm>
        </p:spPr>
        <p:txBody>
          <a:bodyPr/>
          <a:lstStyle>
            <a:lvl2pPr marL="800100" indent="-342900">
              <a:buFont typeface="Wingdings" panose="05000000000000000000" pitchFamily="2" charset="2"/>
              <a:buChar char="n"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84C38-363E-4633-BA68-B03181A402EA}" type="datetime1">
              <a:rPr lang="en-US" altLang="zh-CN" smtClean="0"/>
              <a:t>3/18/2025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7" y="0"/>
            <a:ext cx="7603393" cy="1055077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C36C-DD9A-4BA1-9052-4E528012C694}" type="datetime1">
              <a:rPr lang="en-US" altLang="zh-CN" smtClean="0"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7C22-C442-4107-B9DD-7D61B59D2C32}" type="datetime1">
              <a:rPr lang="en-US" altLang="zh-CN" smtClean="0"/>
              <a:t>3/18/2025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7" y="1"/>
            <a:ext cx="7923433" cy="105507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D271-F966-4FA4-BC6F-3BBDEAF09359}" type="datetime1">
              <a:rPr lang="en-US" altLang="zh-CN" smtClean="0"/>
              <a:t>3/18/2025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09937-358D-4E1A-98AD-92EE325D04F2}" type="datetime1">
              <a:rPr lang="en-US" altLang="zh-CN" smtClean="0"/>
              <a:t>3/18/2025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80736-E40C-4B84-9F8D-8B1B7225F520}" type="datetime1">
              <a:rPr lang="en-US" altLang="zh-CN" smtClean="0"/>
              <a:t>3/18/2025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8" y="0"/>
            <a:ext cx="7811672" cy="1055077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0D047-3A7B-4D7C-A84A-F0E3BA891500}" type="datetime1">
              <a:rPr lang="en-US" altLang="zh-CN" smtClean="0"/>
              <a:t>3/18/2025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8" y="0"/>
            <a:ext cx="7862472" cy="1055077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E6B1-9EAE-4C04-ADEE-1F78D6756E88}" type="datetime1">
              <a:rPr lang="en-US" altLang="zh-CN" smtClean="0"/>
              <a:t>3/18/2025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49000"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"/>
            <a:ext cx="4105848" cy="68589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1955" y="1"/>
            <a:ext cx="7953913" cy="1055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FB6D7-350D-4620-8620-5F93853C627B}" type="datetime1">
              <a:rPr lang="en-US" altLang="zh-CN" smtClean="0"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724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246" y="230188"/>
            <a:ext cx="3298222" cy="6096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lang="en-US" altLang="en-US" sz="28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75000"/>
          </a:schemeClr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2pPr>
      <a:lvl3pPr marL="13716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png"/><Relationship Id="rId4" Type="http://schemas.openxmlformats.org/officeDocument/2006/relationships/image" Target="../media/image17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7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9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3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7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9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1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3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3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4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41.png"/><Relationship Id="rId5" Type="http://schemas.openxmlformats.org/officeDocument/2006/relationships/tags" Target="../tags/tag6.xml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tags" Target="../tags/tag5.xml"/><Relationship Id="rId9" Type="http://schemas.openxmlformats.org/officeDocument/2006/relationships/notesSlide" Target="../notesSlides/notesSlide39.xml"/><Relationship Id="rId1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6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58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28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0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6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65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6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64.e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66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7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72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40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Digital Image Processing</a:t>
            </a:r>
            <a:br>
              <a:rPr lang="en-US" altLang="zh-CN" dirty="0"/>
            </a:br>
            <a:r>
              <a:rPr lang="en-US" altLang="zh-CN" dirty="0"/>
              <a:t>Technologies &amp; Applications</a:t>
            </a:r>
            <a:endParaRPr lang="zh-CN" altLang="en-US" dirty="0"/>
          </a:p>
        </p:txBody>
      </p:sp>
      <p:sp>
        <p:nvSpPr>
          <p:cNvPr id="4098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marL="0" indent="0" eaLnBrk="1" hangingPunct="1"/>
            <a:r>
              <a:rPr lang="en-IE" altLang="zh-CN" dirty="0">
                <a:ea typeface="宋体" panose="02010600030101010101" pitchFamily="2" charset="-122"/>
              </a:rPr>
              <a:t>Morphological Image Processing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 Step By Step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>
          <a:xfrm>
            <a:off x="0" y="1333500"/>
            <a:ext cx="5384800" cy="5524500"/>
          </a:xfrm>
        </p:spPr>
        <p:txBody>
          <a:bodyPr/>
          <a:lstStyle/>
          <a:p>
            <a:pPr marL="0" indent="0" eaLnBrk="1" hangingPunct="1"/>
            <a:endParaRPr lang="en-IE" altLang="zh-CN" sz="280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27472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6210547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0" name="Group 192"/>
          <p:cNvGraphicFramePr/>
          <p:nvPr/>
        </p:nvGraphicFramePr>
        <p:xfrm>
          <a:off x="1952872" y="1400175"/>
          <a:ext cx="3463927" cy="5207000"/>
        </p:xfrm>
        <a:graphic>
          <a:graphicData uri="http://schemas.openxmlformats.org/drawingml/2006/table">
            <a:tbl>
              <a:tblPr/>
              <a:tblGrid>
                <a:gridCol w="49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29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1" name="Group 286"/>
          <p:cNvGraphicFramePr>
            <a:graphicFrameLocks noGrp="1"/>
          </p:cNvGraphicFramePr>
          <p:nvPr/>
        </p:nvGraphicFramePr>
        <p:xfrm>
          <a:off x="6678860" y="1435100"/>
          <a:ext cx="3519486" cy="5207000"/>
        </p:xfrm>
        <a:graphic>
          <a:graphicData uri="http://schemas.openxmlformats.org/drawingml/2006/table">
            <a:tbl>
              <a:tblPr/>
              <a:tblGrid>
                <a:gridCol w="503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0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2400" b="0" i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 Step By Step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0" y="1333500"/>
            <a:ext cx="5384800" cy="5524500"/>
          </a:xfrm>
        </p:spPr>
        <p:txBody>
          <a:bodyPr/>
          <a:lstStyle/>
          <a:p>
            <a:pPr marL="0" indent="0" eaLnBrk="1" hangingPunct="1"/>
            <a:endParaRPr lang="en-IE" altLang="zh-CN" sz="280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0809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6127997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0" name="Group 100"/>
          <p:cNvGraphicFramePr/>
          <p:nvPr/>
        </p:nvGraphicFramePr>
        <p:xfrm>
          <a:off x="1986209" y="1400175"/>
          <a:ext cx="3487740" cy="5207000"/>
        </p:xfrm>
        <a:graphic>
          <a:graphicData uri="http://schemas.openxmlformats.org/drawingml/2006/table">
            <a:tbl>
              <a:tblPr/>
              <a:tblGrid>
                <a:gridCol w="499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9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62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90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0006" marR="90006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6" marR="90006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1" name="Group 196"/>
          <p:cNvGraphicFramePr>
            <a:graphicFrameLocks noGrp="1"/>
          </p:cNvGraphicFramePr>
          <p:nvPr/>
        </p:nvGraphicFramePr>
        <p:xfrm>
          <a:off x="6715372" y="1398588"/>
          <a:ext cx="3446462" cy="5207000"/>
        </p:xfrm>
        <a:graphic>
          <a:graphicData uri="http://schemas.openxmlformats.org/drawingml/2006/table">
            <a:tbl>
              <a:tblPr/>
              <a:tblGrid>
                <a:gridCol w="493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1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31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04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1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 Step By Step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0" y="1333500"/>
            <a:ext cx="5384800" cy="5524500"/>
          </a:xfrm>
        </p:spPr>
        <p:txBody>
          <a:bodyPr/>
          <a:lstStyle/>
          <a:p>
            <a:pPr marL="0" indent="0" eaLnBrk="1" hangingPunct="1"/>
            <a:endParaRPr lang="en-IE" altLang="zh-CN" sz="280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27472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6210547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0" name="Group 283"/>
          <p:cNvGraphicFramePr/>
          <p:nvPr/>
        </p:nvGraphicFramePr>
        <p:xfrm>
          <a:off x="2006847" y="1457325"/>
          <a:ext cx="3444874" cy="5207000"/>
        </p:xfrm>
        <a:graphic>
          <a:graphicData uri="http://schemas.openxmlformats.org/drawingml/2006/table">
            <a:tbl>
              <a:tblPr/>
              <a:tblGrid>
                <a:gridCol w="47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0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0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60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32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60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4" marR="89994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1" name="Group 286"/>
          <p:cNvGraphicFramePr>
            <a:graphicFrameLocks noGrp="1"/>
          </p:cNvGraphicFramePr>
          <p:nvPr/>
        </p:nvGraphicFramePr>
        <p:xfrm>
          <a:off x="6678860" y="1435100"/>
          <a:ext cx="3519486" cy="5207000"/>
        </p:xfrm>
        <a:graphic>
          <a:graphicData uri="http://schemas.openxmlformats.org/drawingml/2006/table">
            <a:tbl>
              <a:tblPr/>
              <a:tblGrid>
                <a:gridCol w="503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0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2400" b="0" i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 Step By Step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0" y="1333500"/>
            <a:ext cx="5384800" cy="5524500"/>
          </a:xfrm>
        </p:spPr>
        <p:txBody>
          <a:bodyPr/>
          <a:lstStyle/>
          <a:p>
            <a:pPr marL="0" indent="0" eaLnBrk="1" hangingPunct="1"/>
            <a:endParaRPr lang="en-IE" altLang="zh-CN" sz="280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002877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6054177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0" name="Group 188"/>
          <p:cNvGraphicFramePr/>
          <p:nvPr/>
        </p:nvGraphicFramePr>
        <p:xfrm>
          <a:off x="2028277" y="1400175"/>
          <a:ext cx="3476626" cy="5207000"/>
        </p:xfrm>
        <a:graphic>
          <a:graphicData uri="http://schemas.openxmlformats.org/drawingml/2006/table">
            <a:tbl>
              <a:tblPr/>
              <a:tblGrid>
                <a:gridCol w="497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47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1" name="Group 190"/>
          <p:cNvGraphicFramePr>
            <a:graphicFrameLocks noGrp="1"/>
          </p:cNvGraphicFramePr>
          <p:nvPr/>
        </p:nvGraphicFramePr>
        <p:xfrm>
          <a:off x="6709815" y="1382713"/>
          <a:ext cx="3457576" cy="5207000"/>
        </p:xfrm>
        <a:graphic>
          <a:graphicData uri="http://schemas.openxmlformats.org/drawingml/2006/table">
            <a:tbl>
              <a:tblPr/>
              <a:tblGrid>
                <a:gridCol w="494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19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 Step By Step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0" y="1333500"/>
            <a:ext cx="5384800" cy="5524500"/>
          </a:xfrm>
        </p:spPr>
        <p:txBody>
          <a:bodyPr/>
          <a:lstStyle/>
          <a:p>
            <a:pPr marL="0" indent="0" eaLnBrk="1" hangingPunct="1"/>
            <a:endParaRPr lang="en-IE" altLang="zh-CN" sz="280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27472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sp>
        <p:nvSpPr>
          <p:cNvPr id="9" name="Line 97"/>
          <p:cNvSpPr>
            <a:spLocks noChangeShapeType="1"/>
          </p:cNvSpPr>
          <p:nvPr/>
        </p:nvSpPr>
        <p:spPr bwMode="auto">
          <a:xfrm>
            <a:off x="5967660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0" name="Group 191"/>
          <p:cNvGraphicFramePr/>
          <p:nvPr/>
        </p:nvGraphicFramePr>
        <p:xfrm>
          <a:off x="1865560" y="1447800"/>
          <a:ext cx="3459161" cy="5207000"/>
        </p:xfrm>
        <a:graphic>
          <a:graphicData uri="http://schemas.openxmlformats.org/drawingml/2006/table">
            <a:tbl>
              <a:tblPr/>
              <a:tblGrid>
                <a:gridCol w="494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4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4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49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22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49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2" marR="9000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1" name="Group 286"/>
          <p:cNvGraphicFramePr>
            <a:graphicFrameLocks noGrp="1"/>
          </p:cNvGraphicFramePr>
          <p:nvPr/>
        </p:nvGraphicFramePr>
        <p:xfrm>
          <a:off x="6678860" y="1435100"/>
          <a:ext cx="3519486" cy="5207000"/>
        </p:xfrm>
        <a:graphic>
          <a:graphicData uri="http://schemas.openxmlformats.org/drawingml/2006/table">
            <a:tbl>
              <a:tblPr/>
              <a:tblGrid>
                <a:gridCol w="503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0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2400" b="0" i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 Step By Step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0" y="1333500"/>
            <a:ext cx="5384800" cy="5524500"/>
          </a:xfrm>
        </p:spPr>
        <p:txBody>
          <a:bodyPr/>
          <a:lstStyle/>
          <a:p>
            <a:pPr marL="0" indent="0" eaLnBrk="1" hangingPunct="1"/>
            <a:endParaRPr lang="en-IE" altLang="zh-CN" sz="280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78271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6088309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0" name="Group 202"/>
          <p:cNvGraphicFramePr/>
          <p:nvPr/>
        </p:nvGraphicFramePr>
        <p:xfrm>
          <a:off x="2003671" y="1400175"/>
          <a:ext cx="3476626" cy="5207000"/>
        </p:xfrm>
        <a:graphic>
          <a:graphicData uri="http://schemas.openxmlformats.org/drawingml/2006/table">
            <a:tbl>
              <a:tblPr/>
              <a:tblGrid>
                <a:gridCol w="497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47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1" name="Group 198"/>
          <p:cNvGraphicFramePr>
            <a:graphicFrameLocks noGrp="1"/>
          </p:cNvGraphicFramePr>
          <p:nvPr/>
        </p:nvGraphicFramePr>
        <p:xfrm>
          <a:off x="6697909" y="1360488"/>
          <a:ext cx="3481387" cy="5207000"/>
        </p:xfrm>
        <a:graphic>
          <a:graphicData uri="http://schemas.openxmlformats.org/drawingml/2006/table">
            <a:tbl>
              <a:tblPr/>
              <a:tblGrid>
                <a:gridCol w="498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8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8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81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3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81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7" marR="8999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 Step By Step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0" y="1333500"/>
            <a:ext cx="5384800" cy="5524500"/>
          </a:xfrm>
        </p:spPr>
        <p:txBody>
          <a:bodyPr/>
          <a:lstStyle/>
          <a:p>
            <a:pPr marL="0" indent="0" eaLnBrk="1" hangingPunct="1"/>
            <a:endParaRPr lang="en-IE" altLang="zh-CN" sz="280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927472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graphicFrame>
        <p:nvGraphicFramePr>
          <p:cNvPr id="10" name="Group 282"/>
          <p:cNvGraphicFramePr/>
          <p:nvPr/>
        </p:nvGraphicFramePr>
        <p:xfrm>
          <a:off x="1910010" y="1449388"/>
          <a:ext cx="3460748" cy="5207000"/>
        </p:xfrm>
        <a:graphic>
          <a:graphicData uri="http://schemas.openxmlformats.org/drawingml/2006/table">
            <a:tbl>
              <a:tblPr/>
              <a:tblGrid>
                <a:gridCol w="495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2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6013697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Group 286"/>
          <p:cNvGraphicFramePr>
            <a:graphicFrameLocks noGrp="1"/>
          </p:cNvGraphicFramePr>
          <p:nvPr/>
        </p:nvGraphicFramePr>
        <p:xfrm>
          <a:off x="6678860" y="1435100"/>
          <a:ext cx="3519486" cy="5207000"/>
        </p:xfrm>
        <a:graphic>
          <a:graphicData uri="http://schemas.openxmlformats.org/drawingml/2006/table">
            <a:tbl>
              <a:tblPr/>
              <a:tblGrid>
                <a:gridCol w="503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0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2400" b="0" i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 Step By Step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0" y="1333500"/>
            <a:ext cx="5384800" cy="5524500"/>
          </a:xfrm>
        </p:spPr>
        <p:txBody>
          <a:bodyPr/>
          <a:lstStyle/>
          <a:p>
            <a:pPr marL="0" indent="0" eaLnBrk="1" hangingPunct="1"/>
            <a:endParaRPr lang="en-IE" altLang="zh-CN" sz="280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74290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sp>
        <p:nvSpPr>
          <p:cNvPr id="9" name="Line 98"/>
          <p:cNvSpPr>
            <a:spLocks noChangeShapeType="1"/>
          </p:cNvSpPr>
          <p:nvPr/>
        </p:nvSpPr>
        <p:spPr bwMode="auto">
          <a:xfrm>
            <a:off x="5971628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0" name="Group 653"/>
          <p:cNvGraphicFramePr/>
          <p:nvPr/>
        </p:nvGraphicFramePr>
        <p:xfrm>
          <a:off x="1856828" y="1449388"/>
          <a:ext cx="3471862" cy="5207000"/>
        </p:xfrm>
        <a:graphic>
          <a:graphicData uri="http://schemas.openxmlformats.org/drawingml/2006/table">
            <a:tbl>
              <a:tblPr/>
              <a:tblGrid>
                <a:gridCol w="496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6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40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67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89983" marR="89983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3" marR="8998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1" name="Group 654"/>
          <p:cNvGraphicFramePr>
            <a:graphicFrameLocks noGrp="1"/>
          </p:cNvGraphicFramePr>
          <p:nvPr/>
        </p:nvGraphicFramePr>
        <p:xfrm>
          <a:off x="6709815" y="1404938"/>
          <a:ext cx="3457576" cy="5207000"/>
        </p:xfrm>
        <a:graphic>
          <a:graphicData uri="http://schemas.openxmlformats.org/drawingml/2006/table">
            <a:tbl>
              <a:tblPr/>
              <a:tblGrid>
                <a:gridCol w="494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19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 Step By Step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927472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5989885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1" name="Group 280"/>
          <p:cNvGraphicFramePr>
            <a:graphicFrameLocks noGrp="1"/>
          </p:cNvGraphicFramePr>
          <p:nvPr/>
        </p:nvGraphicFramePr>
        <p:xfrm>
          <a:off x="1938585" y="1447800"/>
          <a:ext cx="3455987" cy="5207000"/>
        </p:xfrm>
        <a:graphic>
          <a:graphicData uri="http://schemas.openxmlformats.org/drawingml/2006/table">
            <a:tbl>
              <a:tblPr/>
              <a:tblGrid>
                <a:gridCol w="494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4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4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44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17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44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3" marR="90013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Group 286"/>
          <p:cNvGraphicFramePr>
            <a:graphicFrameLocks noGrp="1"/>
          </p:cNvGraphicFramePr>
          <p:nvPr/>
        </p:nvGraphicFramePr>
        <p:xfrm>
          <a:off x="6678860" y="1435100"/>
          <a:ext cx="3519486" cy="5207000"/>
        </p:xfrm>
        <a:graphic>
          <a:graphicData uri="http://schemas.openxmlformats.org/drawingml/2006/table">
            <a:tbl>
              <a:tblPr/>
              <a:tblGrid>
                <a:gridCol w="503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0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2400" b="0" i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 Step By Step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98102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5995440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0" name="Group 193"/>
          <p:cNvGraphicFramePr/>
          <p:nvPr/>
        </p:nvGraphicFramePr>
        <p:xfrm>
          <a:off x="1880640" y="1449388"/>
          <a:ext cx="3460748" cy="5207000"/>
        </p:xfrm>
        <a:graphic>
          <a:graphicData uri="http://schemas.openxmlformats.org/drawingml/2006/table">
            <a:tbl>
              <a:tblPr/>
              <a:tblGrid>
                <a:gridCol w="495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2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89995" marR="89995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5" marR="89995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1" name="Group 194"/>
          <p:cNvGraphicFramePr>
            <a:graphicFrameLocks noGrp="1"/>
          </p:cNvGraphicFramePr>
          <p:nvPr/>
        </p:nvGraphicFramePr>
        <p:xfrm>
          <a:off x="6709815" y="1462088"/>
          <a:ext cx="3457576" cy="5207000"/>
        </p:xfrm>
        <a:graphic>
          <a:graphicData uri="http://schemas.openxmlformats.org/drawingml/2006/table">
            <a:tbl>
              <a:tblPr/>
              <a:tblGrid>
                <a:gridCol w="494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19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Morphological Algorithms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9218" name="Rectangle 3"/>
          <p:cNvSpPr>
            <a:spLocks noGrp="1"/>
          </p:cNvSpPr>
          <p:nvPr>
            <p:ph idx="1"/>
          </p:nvPr>
        </p:nvSpPr>
        <p:spPr>
          <a:xfrm>
            <a:off x="550006" y="1236345"/>
            <a:ext cx="11235593" cy="5376892"/>
          </a:xfrm>
        </p:spPr>
        <p:txBody>
          <a:bodyPr>
            <a:noAutofit/>
          </a:bodyPr>
          <a:lstStyle/>
          <a:p>
            <a:pPr marL="0" indent="0" algn="just" eaLnBrk="1" hangingPunct="1">
              <a:lnSpc>
                <a:spcPct val="120000"/>
              </a:lnSpc>
            </a:pPr>
            <a:r>
              <a:rPr lang="en-IE" altLang="zh-CN" noProof="1">
                <a:ea typeface="宋体" panose="02010600030101010101" pitchFamily="2" charset="-122"/>
              </a:rPr>
              <a:t>We begin to consider some more interesting morphological, include: </a:t>
            </a:r>
          </a:p>
          <a:p>
            <a:pPr marL="827405" lvl="1" eaLnBrk="1" hangingPunct="1">
              <a:lnSpc>
                <a:spcPct val="120000"/>
              </a:lnSpc>
            </a:pPr>
            <a:r>
              <a:rPr lang="en-IE" altLang="zh-CN" noProof="1">
                <a:ea typeface="宋体" panose="02010600030101010101" pitchFamily="2" charset="-122"/>
                <a:cs typeface="+mn-ea"/>
              </a:rPr>
              <a:t>Boundary extraction</a:t>
            </a:r>
          </a:p>
          <a:p>
            <a:pPr marL="827405" lvl="1" eaLnBrk="1" hangingPunct="1">
              <a:lnSpc>
                <a:spcPct val="120000"/>
              </a:lnSpc>
            </a:pPr>
            <a:r>
              <a:rPr lang="en-IE" altLang="zh-CN" noProof="1">
                <a:ea typeface="宋体" panose="02010600030101010101" pitchFamily="2" charset="-122"/>
                <a:cs typeface="+mn-ea"/>
              </a:rPr>
              <a:t>Region filling</a:t>
            </a:r>
          </a:p>
          <a:p>
            <a:pPr marL="827405" lvl="1" eaLnBrk="1" hangingPunct="1">
              <a:lnSpc>
                <a:spcPct val="120000"/>
              </a:lnSpc>
            </a:pPr>
            <a:r>
              <a:rPr lang="en-US" altLang="zh-CN" noProof="1">
                <a:ea typeface="宋体" panose="02010600030101010101" pitchFamily="2" charset="-122"/>
                <a:cs typeface="+mn-ea"/>
              </a:rPr>
              <a:t>Extraction of connected components</a:t>
            </a:r>
          </a:p>
          <a:p>
            <a:pPr marL="827405" lvl="1" eaLnBrk="1" hangingPunct="1">
              <a:lnSpc>
                <a:spcPct val="120000"/>
              </a:lnSpc>
            </a:pPr>
            <a:r>
              <a:rPr lang="en-US" altLang="zh-CN" noProof="1">
                <a:ea typeface="宋体" panose="02010600030101010101" pitchFamily="2" charset="-122"/>
                <a:cs typeface="+mn-ea"/>
              </a:rPr>
              <a:t>Convex Hull</a:t>
            </a:r>
          </a:p>
          <a:p>
            <a:pPr marL="827405" lvl="1" eaLnBrk="1" hangingPunct="1">
              <a:lnSpc>
                <a:spcPct val="120000"/>
              </a:lnSpc>
            </a:pPr>
            <a:r>
              <a:rPr lang="en-US" altLang="zh-CN" noProof="1">
                <a:ea typeface="宋体" panose="02010600030101010101" pitchFamily="2" charset="-122"/>
                <a:cs typeface="+mn-ea"/>
              </a:rPr>
              <a:t>Thinning/thickening</a:t>
            </a:r>
          </a:p>
          <a:p>
            <a:pPr marL="827405" lvl="1" eaLnBrk="1" hangingPunct="1">
              <a:lnSpc>
                <a:spcPct val="120000"/>
              </a:lnSpc>
            </a:pPr>
            <a:r>
              <a:rPr lang="en-US" altLang="zh-CN" noProof="1">
                <a:ea typeface="宋体" panose="02010600030101010101" pitchFamily="2" charset="-122"/>
                <a:cs typeface="+mn-ea"/>
              </a:rPr>
              <a:t>Skeletons</a:t>
            </a:r>
          </a:p>
          <a:p>
            <a:pPr marL="0" lvl="1" eaLnBrk="1" hangingPunct="1">
              <a:lnSpc>
                <a:spcPct val="120000"/>
              </a:lnSpc>
              <a:buNone/>
            </a:pPr>
            <a:endParaRPr lang="en-US" altLang="zh-CN" noProof="1">
              <a:ea typeface="宋体" panose="02010600030101010101" pitchFamily="2" charset="-122"/>
              <a:cs typeface="+mn-cs"/>
              <a:sym typeface="+mn-ea"/>
            </a:endParaRPr>
          </a:p>
          <a:p>
            <a:pPr marL="0" lvl="1" eaLnBrk="1" hangingPunct="1">
              <a:lnSpc>
                <a:spcPct val="120000"/>
              </a:lnSpc>
              <a:buNone/>
            </a:pPr>
            <a:r>
              <a:rPr lang="en-US" altLang="zh-CN" noProof="1">
                <a:ea typeface="宋体" panose="02010600030101010101" pitchFamily="2" charset="-122"/>
                <a:cs typeface="+mn-cs"/>
                <a:sym typeface="+mn-ea"/>
              </a:rPr>
              <a:t>Then we will expand it into Grayscale image morphological precessing.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 Step By Step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27472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5989885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0" name="Group 191"/>
          <p:cNvGraphicFramePr/>
          <p:nvPr/>
        </p:nvGraphicFramePr>
        <p:xfrm>
          <a:off x="1879847" y="1447800"/>
          <a:ext cx="3455989" cy="5207000"/>
        </p:xfrm>
        <a:graphic>
          <a:graphicData uri="http://schemas.openxmlformats.org/drawingml/2006/table">
            <a:tbl>
              <a:tblPr/>
              <a:tblGrid>
                <a:gridCol w="494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4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4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44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17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44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0" marR="8999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1" name="Group 286"/>
          <p:cNvGraphicFramePr>
            <a:graphicFrameLocks noGrp="1"/>
          </p:cNvGraphicFramePr>
          <p:nvPr/>
        </p:nvGraphicFramePr>
        <p:xfrm>
          <a:off x="6678860" y="1435100"/>
          <a:ext cx="3519486" cy="5207000"/>
        </p:xfrm>
        <a:graphic>
          <a:graphicData uri="http://schemas.openxmlformats.org/drawingml/2006/table">
            <a:tbl>
              <a:tblPr/>
              <a:tblGrid>
                <a:gridCol w="503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0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2400" b="0" i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 Step By Step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8747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graphicFrame>
        <p:nvGraphicFramePr>
          <p:cNvPr id="9" name="Group 293"/>
          <p:cNvGraphicFramePr/>
          <p:nvPr/>
        </p:nvGraphicFramePr>
        <p:xfrm>
          <a:off x="1994147" y="1463675"/>
          <a:ext cx="3463927" cy="5207000"/>
        </p:xfrm>
        <a:graphic>
          <a:graphicData uri="http://schemas.openxmlformats.org/drawingml/2006/table">
            <a:tbl>
              <a:tblPr/>
              <a:tblGrid>
                <a:gridCol w="49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29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6101010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1" name="Group 294"/>
          <p:cNvGraphicFramePr/>
          <p:nvPr/>
        </p:nvGraphicFramePr>
        <p:xfrm>
          <a:off x="6707435" y="1458913"/>
          <a:ext cx="3462335" cy="5207000"/>
        </p:xfrm>
        <a:graphic>
          <a:graphicData uri="http://schemas.openxmlformats.org/drawingml/2006/table">
            <a:tbl>
              <a:tblPr/>
              <a:tblGrid>
                <a:gridCol w="495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3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3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2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3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92" marR="8999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 Step By Step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>
          <a:xfrm>
            <a:off x="0" y="1333500"/>
            <a:ext cx="5384800" cy="5524500"/>
          </a:xfrm>
        </p:spPr>
        <p:txBody>
          <a:bodyPr/>
          <a:lstStyle/>
          <a:p>
            <a:pPr marL="0" indent="0" eaLnBrk="1" hangingPunct="1"/>
            <a:endParaRPr lang="en-IE" altLang="zh-CN" sz="280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27472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5989885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0" name="Group 191"/>
          <p:cNvGraphicFramePr/>
          <p:nvPr/>
        </p:nvGraphicFramePr>
        <p:xfrm>
          <a:off x="1952872" y="1435100"/>
          <a:ext cx="3452815" cy="5207000"/>
        </p:xfrm>
        <a:graphic>
          <a:graphicData uri="http://schemas.openxmlformats.org/drawingml/2006/table">
            <a:tbl>
              <a:tblPr/>
              <a:tblGrid>
                <a:gridCol w="494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4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4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4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13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40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1" name="Group 286"/>
          <p:cNvGraphicFramePr>
            <a:graphicFrameLocks noGrp="1"/>
          </p:cNvGraphicFramePr>
          <p:nvPr/>
        </p:nvGraphicFramePr>
        <p:xfrm>
          <a:off x="6678860" y="1435100"/>
          <a:ext cx="3519486" cy="5207000"/>
        </p:xfrm>
        <a:graphic>
          <a:graphicData uri="http://schemas.openxmlformats.org/drawingml/2006/table">
            <a:tbl>
              <a:tblPr/>
              <a:tblGrid>
                <a:gridCol w="503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0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2400" b="0" i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 Step By Step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570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graphicFrame>
        <p:nvGraphicFramePr>
          <p:cNvPr id="9" name="Group 199"/>
          <p:cNvGraphicFramePr/>
          <p:nvPr/>
        </p:nvGraphicFramePr>
        <p:xfrm>
          <a:off x="1990970" y="1463675"/>
          <a:ext cx="3476626" cy="5207000"/>
        </p:xfrm>
        <a:graphic>
          <a:graphicData uri="http://schemas.openxmlformats.org/drawingml/2006/table">
            <a:tbl>
              <a:tblPr/>
              <a:tblGrid>
                <a:gridCol w="497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47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18" marR="9001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6040683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1" name="Group 200"/>
          <p:cNvGraphicFramePr/>
          <p:nvPr/>
        </p:nvGraphicFramePr>
        <p:xfrm>
          <a:off x="6710608" y="1457325"/>
          <a:ext cx="3455989" cy="5207000"/>
        </p:xfrm>
        <a:graphic>
          <a:graphicData uri="http://schemas.openxmlformats.org/drawingml/2006/table">
            <a:tbl>
              <a:tblPr/>
              <a:tblGrid>
                <a:gridCol w="494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4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4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44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17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44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9" marR="90009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 Step By Step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0178" name="Rectangle 3"/>
          <p:cNvSpPr>
            <a:spLocks noGrp="1" noChangeArrowheads="1"/>
          </p:cNvSpPr>
          <p:nvPr>
            <p:ph idx="1"/>
          </p:nvPr>
        </p:nvSpPr>
        <p:spPr>
          <a:xfrm>
            <a:off x="0" y="1333500"/>
            <a:ext cx="5384800" cy="5524500"/>
          </a:xfrm>
        </p:spPr>
        <p:txBody>
          <a:bodyPr/>
          <a:lstStyle/>
          <a:p>
            <a:pPr marL="0" indent="0" eaLnBrk="1" hangingPunct="1"/>
            <a:endParaRPr lang="en-IE" altLang="zh-CN" sz="280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27472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5956547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0" name="Group 191"/>
          <p:cNvGraphicFramePr/>
          <p:nvPr/>
        </p:nvGraphicFramePr>
        <p:xfrm>
          <a:off x="1894135" y="1449388"/>
          <a:ext cx="3465509" cy="5207000"/>
        </p:xfrm>
        <a:graphic>
          <a:graphicData uri="http://schemas.openxmlformats.org/drawingml/2006/table">
            <a:tbl>
              <a:tblPr/>
              <a:tblGrid>
                <a:gridCol w="495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31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8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7" marR="90007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1" name="Group 286"/>
          <p:cNvGraphicFramePr>
            <a:graphicFrameLocks noGrp="1"/>
          </p:cNvGraphicFramePr>
          <p:nvPr/>
        </p:nvGraphicFramePr>
        <p:xfrm>
          <a:off x="6678860" y="1435100"/>
          <a:ext cx="3519486" cy="5207000"/>
        </p:xfrm>
        <a:graphic>
          <a:graphicData uri="http://schemas.openxmlformats.org/drawingml/2006/table">
            <a:tbl>
              <a:tblPr/>
              <a:tblGrid>
                <a:gridCol w="503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0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2400" b="0" i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 Step By Step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59221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graphicFrame>
        <p:nvGraphicFramePr>
          <p:cNvPr id="9" name="Group 283"/>
          <p:cNvGraphicFramePr/>
          <p:nvPr/>
        </p:nvGraphicFramePr>
        <p:xfrm>
          <a:off x="1984621" y="1463675"/>
          <a:ext cx="3463927" cy="5207000"/>
        </p:xfrm>
        <a:graphic>
          <a:graphicData uri="http://schemas.openxmlformats.org/drawingml/2006/table">
            <a:tbl>
              <a:tblPr/>
              <a:tblGrid>
                <a:gridCol w="49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29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8" marR="89988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Line 97"/>
          <p:cNvSpPr>
            <a:spLocks noChangeShapeType="1"/>
          </p:cNvSpPr>
          <p:nvPr/>
        </p:nvSpPr>
        <p:spPr bwMode="auto">
          <a:xfrm>
            <a:off x="6069259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1" name="Group 285"/>
          <p:cNvGraphicFramePr/>
          <p:nvPr/>
        </p:nvGraphicFramePr>
        <p:xfrm>
          <a:off x="6705846" y="1431925"/>
          <a:ext cx="3465514" cy="5207000"/>
        </p:xfrm>
        <a:graphic>
          <a:graphicData uri="http://schemas.openxmlformats.org/drawingml/2006/table">
            <a:tbl>
              <a:tblPr/>
              <a:tblGrid>
                <a:gridCol w="495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31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8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0" marR="8998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 Step By Step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  <p:pic>
        <p:nvPicPr>
          <p:cNvPr id="54274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0051"/>
            <a:ext cx="2459038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1" y="1670051"/>
            <a:ext cx="2454275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图片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39" y="1670051"/>
            <a:ext cx="2478087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Rectangle 280"/>
          <p:cNvSpPr>
            <a:spLocks noChangeArrowheads="1"/>
          </p:cNvSpPr>
          <p:nvPr/>
        </p:nvSpPr>
        <p:spPr bwMode="auto">
          <a:xfrm>
            <a:off x="5407026" y="5813425"/>
            <a:ext cx="996083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0" hangingPunct="0"/>
            <a:r>
              <a:rPr lang="en-IE" altLang="zh-CN" i="1" dirty="0" err="1">
                <a:solidFill>
                  <a:srgbClr val="FF0000"/>
                </a:solidFill>
              </a:rPr>
              <a:t>X</a:t>
            </a:r>
            <a:r>
              <a:rPr lang="en-IE" altLang="zh-CN" i="1" baseline="-25000" dirty="0" err="1">
                <a:solidFill>
                  <a:srgbClr val="FF0000"/>
                </a:solidFill>
              </a:rPr>
              <a:t>k</a:t>
            </a:r>
            <a:r>
              <a:rPr lang="en-IE" altLang="zh-CN" dirty="0">
                <a:solidFill>
                  <a:srgbClr val="FF0000"/>
                </a:solidFill>
              </a:rPr>
              <a:t> </a:t>
            </a:r>
            <a:r>
              <a:rPr lang="en-IE" altLang="zh-CN" dirty="0">
                <a:solidFill>
                  <a:srgbClr val="FF0000"/>
                </a:solidFill>
                <a:sym typeface="Symbol" panose="05050102010706020507" pitchFamily="18" charset="2"/>
              </a:rPr>
              <a:t></a:t>
            </a:r>
            <a:r>
              <a:rPr lang="en-IE" altLang="zh-CN" i="1" dirty="0">
                <a:solidFill>
                  <a:srgbClr val="FF0000"/>
                </a:solidFill>
                <a:sym typeface="Symbol" panose="05050102010706020507" pitchFamily="18" charset="2"/>
              </a:rPr>
              <a:t>A</a:t>
            </a:r>
            <a:endParaRPr lang="zh-CN" altLang="en-US" i="1" dirty="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 Step By Step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  <p:pic>
        <p:nvPicPr>
          <p:cNvPr id="56322" name="Picture 4"/>
          <p:cNvPicPr>
            <a:picLocks noChangeAspect="1" noChangeArrowheads="1"/>
          </p:cNvPicPr>
          <p:nvPr/>
        </p:nvPicPr>
        <p:blipFill>
          <a:blip r:embed="rId3">
            <a:lum bright="-48000" contras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33"/>
          <a:stretch>
            <a:fillRect/>
          </a:stretch>
        </p:blipFill>
        <p:spPr bwMode="auto">
          <a:xfrm>
            <a:off x="4214814" y="1416050"/>
            <a:ext cx="3900487" cy="544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 Example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  <p:pic>
        <p:nvPicPr>
          <p:cNvPr id="5837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13"/>
          <a:stretch>
            <a:fillRect/>
          </a:stretch>
        </p:blipFill>
        <p:spPr bwMode="auto">
          <a:xfrm>
            <a:off x="1908175" y="1465410"/>
            <a:ext cx="8489950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ext Box 8"/>
          <p:cNvSpPr txBox="1">
            <a:spLocks noChangeArrowheads="1"/>
          </p:cNvSpPr>
          <p:nvPr/>
        </p:nvSpPr>
        <p:spPr bwMode="auto">
          <a:xfrm>
            <a:off x="2093913" y="4178448"/>
            <a:ext cx="2501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2800">
                <a:latin typeface="Arial" panose="020B0604020202020204" pitchFamily="34" charset="0"/>
              </a:rPr>
              <a:t>Original Image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sp>
        <p:nvSpPr>
          <p:cNvPr id="58372" name="Text Box 9"/>
          <p:cNvSpPr txBox="1">
            <a:spLocks noChangeArrowheads="1"/>
          </p:cNvSpPr>
          <p:nvPr/>
        </p:nvSpPr>
        <p:spPr bwMode="auto">
          <a:xfrm>
            <a:off x="4854575" y="4178448"/>
            <a:ext cx="265588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IE" altLang="zh-CN" sz="2800">
                <a:latin typeface="Arial" panose="020B0604020202020204" pitchFamily="34" charset="0"/>
              </a:rPr>
              <a:t>One Region Filled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sp>
        <p:nvSpPr>
          <p:cNvPr id="58373" name="Text Box 10"/>
          <p:cNvSpPr txBox="1">
            <a:spLocks noChangeArrowheads="1"/>
          </p:cNvSpPr>
          <p:nvPr/>
        </p:nvSpPr>
        <p:spPr bwMode="auto">
          <a:xfrm>
            <a:off x="7643814" y="4178448"/>
            <a:ext cx="265588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IE" altLang="zh-CN" sz="2800">
                <a:latin typeface="Arial" panose="020B0604020202020204" pitchFamily="34" charset="0"/>
              </a:rPr>
              <a:t>All Regions Filled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sp>
        <p:nvSpPr>
          <p:cNvPr id="58374" name="Text Box 12"/>
          <p:cNvSpPr txBox="1">
            <a:spLocks noChangeArrowheads="1"/>
          </p:cNvSpPr>
          <p:nvPr/>
        </p:nvSpPr>
        <p:spPr bwMode="auto">
          <a:xfrm>
            <a:off x="489527" y="5396059"/>
            <a:ext cx="1122218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IE" altLang="zh-CN" dirty="0">
                <a:solidFill>
                  <a:srgbClr val="FF0000"/>
                </a:solidFill>
                <a:latin typeface="Arial" panose="020B0604020202020204" pitchFamily="34" charset="0"/>
              </a:rPr>
              <a:t>Note:</a:t>
            </a:r>
            <a:r>
              <a:rPr lang="en-IE" altLang="zh-CN" dirty="0">
                <a:latin typeface="Arial" panose="020B0604020202020204" pitchFamily="34" charset="0"/>
              </a:rPr>
              <a:t> It is must be known whether black points are background points or sphere inner point, fully automating this procedure requires that additional intelligence be built into the algorithm. </a:t>
            </a:r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Extraction of Connected Components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dirty="0">
                <a:latin typeface="Arial" panose="020B0604020202020204" pitchFamily="34" charset="0"/>
              </a:rPr>
              <a:t>Find a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starting point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latin typeface="Arial" panose="020B0604020202020204" pitchFamily="34" charset="0"/>
              </a:rPr>
              <a:t> in connected components 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>
                <a:latin typeface="Arial" panose="020B0604020202020204" pitchFamily="34" charset="0"/>
              </a:rPr>
              <a:t>Run </a:t>
            </a:r>
          </a:p>
          <a:p>
            <a:pPr>
              <a:buFont typeface="Wingdings" panose="05000000000000000000" pitchFamily="2" charset="2"/>
              <a:buChar char="u"/>
            </a:pPr>
            <a:endParaRPr lang="en-US" altLang="zh-CN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zh-CN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>
                <a:latin typeface="Arial" panose="020B0604020202020204" pitchFamily="34" charset="0"/>
              </a:rPr>
              <a:t>where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latin typeface="Arial" panose="020B0604020202020204" pitchFamily="34" charset="0"/>
              </a:rPr>
              <a:t>  </a:t>
            </a:r>
            <a:r>
              <a:rPr lang="en-US" altLang="zh-CN" dirty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Known 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>
                <a:latin typeface="Arial" panose="020B0604020202020204" pitchFamily="34" charset="0"/>
                <a:sym typeface="Wingdings" panose="05000000000000000000" pitchFamily="2" charset="2"/>
              </a:rPr>
              <a:t>when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X</a:t>
            </a:r>
            <a:r>
              <a:rPr lang="en-US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X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-1</a:t>
            </a:r>
            <a:r>
              <a:rPr lang="en-US" altLang="zh-CN" dirty="0">
                <a:latin typeface="Arial" panose="020B0604020202020204" pitchFamily="34" charset="0"/>
                <a:sym typeface="Wingdings" panose="05000000000000000000" pitchFamily="2" charset="2"/>
              </a:rPr>
              <a:t> the algorithm has converged.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60418" name="Group 4"/>
          <p:cNvGrpSpPr/>
          <p:nvPr/>
        </p:nvGrpSpPr>
        <p:grpSpPr bwMode="auto">
          <a:xfrm>
            <a:off x="3538108" y="2241330"/>
            <a:ext cx="4774237" cy="535483"/>
            <a:chOff x="1392" y="1872"/>
            <a:chExt cx="3281" cy="368"/>
          </a:xfrm>
        </p:grpSpPr>
        <p:graphicFrame>
          <p:nvGraphicFramePr>
            <p:cNvPr id="60419" name="Object 5"/>
            <p:cNvGraphicFramePr>
              <a:graphicFrameLocks noChangeAspect="1"/>
            </p:cNvGraphicFramePr>
            <p:nvPr/>
          </p:nvGraphicFramePr>
          <p:xfrm>
            <a:off x="1392" y="1872"/>
            <a:ext cx="208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05" name="公式" r:id="rId3" imgW="1295400" imgH="228600" progId="Equation.3">
                    <p:embed/>
                  </p:oleObj>
                </mc:Choice>
                <mc:Fallback>
                  <p:oleObj name="公式" r:id="rId3" imgW="1295400" imgH="2286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1872"/>
                          <a:ext cx="2088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20" name="Text Box 6"/>
            <p:cNvSpPr txBox="1">
              <a:spLocks noChangeArrowheads="1"/>
            </p:cNvSpPr>
            <p:nvPr/>
          </p:nvSpPr>
          <p:spPr bwMode="auto">
            <a:xfrm>
              <a:off x="3702" y="1872"/>
              <a:ext cx="9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rebuchet MS" panose="020B0603020202020204" pitchFamily="34" charset="0"/>
                </a:rPr>
                <a:t>k=1,2,3,…</a:t>
              </a:r>
            </a:p>
          </p:txBody>
        </p:sp>
      </p:grpSp>
      <p:graphicFrame>
        <p:nvGraphicFramePr>
          <p:cNvPr id="60422" name="Object 8"/>
          <p:cNvGraphicFramePr>
            <a:graphicFrameLocks noChangeAspect="1"/>
          </p:cNvGraphicFramePr>
          <p:nvPr/>
        </p:nvGraphicFramePr>
        <p:xfrm>
          <a:off x="5678852" y="4486967"/>
          <a:ext cx="897539" cy="579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06" name="公式" r:id="rId5" imgW="469900" imgH="228600" progId="Equation.3">
                  <p:embed/>
                </p:oleObj>
              </mc:Choice>
              <mc:Fallback>
                <p:oleObj name="公式" r:id="rId5" imgW="4699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8852" y="4486967"/>
                        <a:ext cx="897539" cy="5799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Boundary Extraction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1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62255" indent="-262255" eaLnBrk="1" hangingPunct="1">
              <a:buFontTx/>
              <a:buChar char="•"/>
            </a:pPr>
            <a:r>
              <a:rPr lang="en-IE" altLang="zh-CN" dirty="0">
                <a:ea typeface="宋体" panose="02010600030101010101" pitchFamily="2" charset="-122"/>
              </a:rPr>
              <a:t>Extracting the boundary (or outline) of an object is often extremely useful</a:t>
            </a:r>
          </a:p>
          <a:p>
            <a:pPr marL="262255" indent="-262255" eaLnBrk="1" hangingPunct="1">
              <a:buFontTx/>
              <a:buChar char="•"/>
            </a:pPr>
            <a:r>
              <a:rPr lang="en-IE" altLang="zh-CN" dirty="0">
                <a:ea typeface="宋体" panose="02010600030101010101" pitchFamily="2" charset="-122"/>
              </a:rPr>
              <a:t>The boundary can be given simply as</a:t>
            </a:r>
          </a:p>
          <a:p>
            <a:pPr marL="262255" indent="-262255" eaLnBrk="1" hangingPunct="1"/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	                                                   </a:t>
            </a:r>
            <a:r>
              <a:rPr lang="el-GR" altLang="zh-CN" i="1" dirty="0">
                <a:latin typeface="Times New Roman" panose="02020603050405020304" pitchFamily="18" charset="0"/>
                <a:sym typeface="Webdings" panose="05030102010509060703" pitchFamily="18" charset="2"/>
              </a:rPr>
              <a:t>β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(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A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)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= A – 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IE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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B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323" y="2835589"/>
            <a:ext cx="5541758" cy="370332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2" name="Group 3"/>
          <p:cNvGrpSpPr/>
          <p:nvPr/>
        </p:nvGrpSpPr>
        <p:grpSpPr bwMode="auto">
          <a:xfrm>
            <a:off x="3538539" y="1552575"/>
            <a:ext cx="5259387" cy="584200"/>
            <a:chOff x="1392" y="1872"/>
            <a:chExt cx="3313" cy="368"/>
          </a:xfrm>
        </p:grpSpPr>
        <p:graphicFrame>
          <p:nvGraphicFramePr>
            <p:cNvPr id="61443" name="Object 4"/>
            <p:cNvGraphicFramePr>
              <a:graphicFrameLocks noChangeAspect="1"/>
            </p:cNvGraphicFramePr>
            <p:nvPr/>
          </p:nvGraphicFramePr>
          <p:xfrm>
            <a:off x="1392" y="1872"/>
            <a:ext cx="208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87" name="公式" r:id="rId3" imgW="1295400" imgH="228600" progId="Equation.3">
                    <p:embed/>
                  </p:oleObj>
                </mc:Choice>
                <mc:Fallback>
                  <p:oleObj name="公式" r:id="rId3" imgW="1295400" imgH="2286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1872"/>
                          <a:ext cx="2088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44" name="Text Box 5"/>
            <p:cNvSpPr txBox="1">
              <a:spLocks noChangeArrowheads="1"/>
            </p:cNvSpPr>
            <p:nvPr/>
          </p:nvSpPr>
          <p:spPr bwMode="auto">
            <a:xfrm>
              <a:off x="3734" y="1912"/>
              <a:ext cx="9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i="1" dirty="0">
                  <a:cs typeface="Times New Roman" panose="02020603050405020304" pitchFamily="18" charset="0"/>
                </a:rPr>
                <a:t>k</a:t>
              </a:r>
              <a:r>
                <a:rPr lang="en-US" altLang="zh-CN" dirty="0">
                  <a:cs typeface="Times New Roman" panose="02020603050405020304" pitchFamily="18" charset="0"/>
                </a:rPr>
                <a:t>=1,2,3,…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Extraction of Connected Components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753" y="2170927"/>
            <a:ext cx="8119775" cy="455054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15" name="Rectangle 45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Extraction of Connected Components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029865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>
            <a:off x="6185940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4" name="Group 453"/>
          <p:cNvGraphicFramePr/>
          <p:nvPr/>
        </p:nvGraphicFramePr>
        <p:xfrm>
          <a:off x="1977478" y="2090738"/>
          <a:ext cx="3981450" cy="3479804"/>
        </p:xfrm>
        <a:graphic>
          <a:graphicData uri="http://schemas.openxmlformats.org/drawingml/2006/table">
            <a:tbl>
              <a:tblPr/>
              <a:tblGrid>
                <a:gridCol w="39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5" name="Group 450"/>
          <p:cNvGraphicFramePr>
            <a:graphicFrameLocks noGrp="1"/>
          </p:cNvGraphicFramePr>
          <p:nvPr/>
        </p:nvGraphicFramePr>
        <p:xfrm>
          <a:off x="6447878" y="2128838"/>
          <a:ext cx="3981450" cy="3479804"/>
        </p:xfrm>
        <a:graphic>
          <a:graphicData uri="http://schemas.openxmlformats.org/drawingml/2006/table">
            <a:tbl>
              <a:tblPr/>
              <a:tblGrid>
                <a:gridCol w="39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3431628" y="5915025"/>
          <a:ext cx="790575" cy="739776"/>
        </p:xfrm>
        <a:graphic>
          <a:graphicData uri="http://schemas.openxmlformats.org/drawingml/2006/table">
            <a:tbl>
              <a:tblPr/>
              <a:tblGrid>
                <a:gridCol w="262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5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59" marR="89959" marT="46913" marB="4691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59" marR="89959" marT="46913" marB="469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59" marR="89959" marT="46913" marB="469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5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59" marR="89959" marT="46913" marB="4691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59" marR="89959" marT="46913" marB="469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59" marR="89959" marT="46913" marB="469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5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59" marR="89959" marT="46913" marB="4691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59" marR="89959" marT="46913" marB="469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59" marR="89959" marT="46913" marB="469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4326978" y="6042025"/>
            <a:ext cx="3257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</a:t>
            </a:r>
            <a:endParaRPr kumimoji="0" lang="zh-CN" altLang="en-US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01198" y="1469054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i="1" kern="0" dirty="0">
                <a:solidFill>
                  <a:srgbClr val="000000"/>
                </a:solidFill>
              </a:rPr>
              <a:t>X</a:t>
            </a:r>
            <a:r>
              <a:rPr lang="en-US" altLang="zh-CN" kern="0" baseline="-250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20" name="矩形 19"/>
          <p:cNvSpPr/>
          <p:nvPr/>
        </p:nvSpPr>
        <p:spPr>
          <a:xfrm>
            <a:off x="3695873" y="146905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i="1" kern="0" dirty="0">
                <a:solidFill>
                  <a:srgbClr val="000000"/>
                </a:solidFill>
              </a:rPr>
              <a:t>A</a:t>
            </a:r>
            <a:endParaRPr lang="en-US" altLang="zh-CN" kern="0" baseline="-25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86" name="Rectangle 51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Extraction of Connected Components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32</a:t>
            </a:fld>
            <a:endParaRPr lang="en-US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952078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6235153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3" name="Group 387"/>
          <p:cNvGraphicFramePr>
            <a:graphicFrameLocks noGrp="1"/>
          </p:cNvGraphicFramePr>
          <p:nvPr/>
        </p:nvGraphicFramePr>
        <p:xfrm>
          <a:off x="6462166" y="2511425"/>
          <a:ext cx="3981450" cy="3479804"/>
        </p:xfrm>
        <a:graphic>
          <a:graphicData uri="http://schemas.openxmlformats.org/drawingml/2006/table">
            <a:tbl>
              <a:tblPr/>
              <a:tblGrid>
                <a:gridCol w="39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" name="Group 380"/>
          <p:cNvGraphicFramePr>
            <a:graphicFrameLocks noGrp="1"/>
          </p:cNvGraphicFramePr>
          <p:nvPr/>
        </p:nvGraphicFramePr>
        <p:xfrm>
          <a:off x="1991766" y="2497138"/>
          <a:ext cx="3981450" cy="3479804"/>
        </p:xfrm>
        <a:graphic>
          <a:graphicData uri="http://schemas.openxmlformats.org/drawingml/2006/table">
            <a:tbl>
              <a:tblPr/>
              <a:tblGrid>
                <a:gridCol w="39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5" name="Object 2"/>
          <p:cNvGraphicFramePr>
            <a:graphicFrameLocks noChangeAspect="1"/>
          </p:cNvGraphicFramePr>
          <p:nvPr/>
        </p:nvGraphicFramePr>
        <p:xfrm>
          <a:off x="3207791" y="1612900"/>
          <a:ext cx="9207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9" r:id="rId4" imgW="495300" imgH="228600" progId="Equation.3">
                  <p:embed/>
                </p:oleObj>
              </mc:Choice>
              <mc:Fallback>
                <p:oleObj r:id="rId4" imgW="4953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7791" y="1612900"/>
                        <a:ext cx="92075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7289253" y="1612900"/>
          <a:ext cx="22193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0" r:id="rId6" imgW="1193800" imgH="228600" progId="Equation.3">
                  <p:embed/>
                </p:oleObj>
              </mc:Choice>
              <mc:Fallback>
                <p:oleObj r:id="rId6" imgW="11938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9253" y="1612900"/>
                        <a:ext cx="2219325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Group 388"/>
          <p:cNvGraphicFramePr/>
          <p:nvPr/>
        </p:nvGraphicFramePr>
        <p:xfrm>
          <a:off x="6447878" y="2509838"/>
          <a:ext cx="3981450" cy="3479804"/>
        </p:xfrm>
        <a:graphic>
          <a:graphicData uri="http://schemas.openxmlformats.org/drawingml/2006/table">
            <a:tbl>
              <a:tblPr/>
              <a:tblGrid>
                <a:gridCol w="39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11" name="Rectangle 50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Extraction of Connected Components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4778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6247853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Group 8"/>
          <p:cNvGraphicFramePr>
            <a:graphicFrameLocks noGrp="1"/>
          </p:cNvGraphicFramePr>
          <p:nvPr/>
        </p:nvGraphicFramePr>
        <p:xfrm>
          <a:off x="2034628" y="2482850"/>
          <a:ext cx="3981450" cy="3479804"/>
        </p:xfrm>
        <a:graphic>
          <a:graphicData uri="http://schemas.openxmlformats.org/drawingml/2006/table">
            <a:tbl>
              <a:tblPr/>
              <a:tblGrid>
                <a:gridCol w="39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3564978" y="1628775"/>
          <a:ext cx="3778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4" r:id="rId4" imgW="203200" imgH="215900" progId="Equation.3">
                  <p:embed/>
                </p:oleObj>
              </mc:Choice>
              <mc:Fallback>
                <p:oleObj r:id="rId4" imgW="2032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4978" y="1628775"/>
                        <a:ext cx="377825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7903616" y="1757363"/>
          <a:ext cx="8969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5" r:id="rId6" imgW="481965" imgH="215900" progId="Equation.3">
                  <p:embed/>
                </p:oleObj>
              </mc:Choice>
              <mc:Fallback>
                <p:oleObj r:id="rId6" imgW="481965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3616" y="1757363"/>
                        <a:ext cx="896937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Group 506"/>
          <p:cNvGraphicFramePr>
            <a:graphicFrameLocks noGrp="1"/>
          </p:cNvGraphicFramePr>
          <p:nvPr/>
        </p:nvGraphicFramePr>
        <p:xfrm>
          <a:off x="6447878" y="2482850"/>
          <a:ext cx="3981450" cy="3479804"/>
        </p:xfrm>
        <a:graphic>
          <a:graphicData uri="http://schemas.openxmlformats.org/drawingml/2006/table">
            <a:tbl>
              <a:tblPr/>
              <a:tblGrid>
                <a:gridCol w="39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82" name="Rectangle 63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Extraction of Connected Components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34</a:t>
            </a:fld>
            <a:endParaRPr lang="en-US" dirty="0"/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1787236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graphicFrame>
        <p:nvGraphicFramePr>
          <p:cNvPr id="26" name="Group 256"/>
          <p:cNvGraphicFramePr/>
          <p:nvPr/>
        </p:nvGraphicFramePr>
        <p:xfrm>
          <a:off x="6238586" y="2698750"/>
          <a:ext cx="4067175" cy="3367089"/>
        </p:xfrm>
        <a:graphic>
          <a:graphicData uri="http://schemas.openxmlformats.org/drawingml/2006/table">
            <a:tbl>
              <a:tblPr/>
              <a:tblGrid>
                <a:gridCol w="404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7" name="Line 7"/>
          <p:cNvSpPr>
            <a:spLocks noChangeShapeType="1"/>
          </p:cNvSpPr>
          <p:nvPr/>
        </p:nvSpPr>
        <p:spPr bwMode="auto">
          <a:xfrm>
            <a:off x="6070311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28" name="Object 2"/>
          <p:cNvGraphicFramePr>
            <a:graphicFrameLocks noChangeAspect="1"/>
          </p:cNvGraphicFramePr>
          <p:nvPr/>
        </p:nvGraphicFramePr>
        <p:xfrm>
          <a:off x="7124411" y="1716088"/>
          <a:ext cx="22193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65" r:id="rId4" imgW="1193800" imgH="215900" progId="Equation.3">
                  <p:embed/>
                </p:oleObj>
              </mc:Choice>
              <mc:Fallback>
                <p:oleObj r:id="rId4" imgW="11938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4411" y="1716088"/>
                        <a:ext cx="2219325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Group 379"/>
          <p:cNvGraphicFramePr/>
          <p:nvPr/>
        </p:nvGraphicFramePr>
        <p:xfrm>
          <a:off x="1784061" y="2678113"/>
          <a:ext cx="4038600" cy="3368676"/>
        </p:xfrm>
        <a:graphic>
          <a:graphicData uri="http://schemas.openxmlformats.org/drawingml/2006/table">
            <a:tbl>
              <a:tblPr/>
              <a:tblGrid>
                <a:gridCol w="40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0" name="Object 3"/>
          <p:cNvGraphicFramePr>
            <a:graphicFrameLocks noChangeAspect="1"/>
          </p:cNvGraphicFramePr>
          <p:nvPr/>
        </p:nvGraphicFramePr>
        <p:xfrm>
          <a:off x="3154074" y="1728788"/>
          <a:ext cx="8969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66" r:id="rId6" imgW="481965" imgH="215900" progId="Equation.3">
                  <p:embed/>
                </p:oleObj>
              </mc:Choice>
              <mc:Fallback>
                <p:oleObj r:id="rId6" imgW="481965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4074" y="1728788"/>
                        <a:ext cx="896937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Group 630"/>
          <p:cNvGraphicFramePr>
            <a:graphicFrameLocks noGrp="1"/>
          </p:cNvGraphicFramePr>
          <p:nvPr/>
        </p:nvGraphicFramePr>
        <p:xfrm>
          <a:off x="6254461" y="2695575"/>
          <a:ext cx="4025900" cy="3363915"/>
        </p:xfrm>
        <a:graphic>
          <a:graphicData uri="http://schemas.openxmlformats.org/drawingml/2006/table">
            <a:tbl>
              <a:tblPr/>
              <a:tblGrid>
                <a:gridCol w="401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6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16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07" name="Rectangle 26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Extraction of Connected Components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35</a:t>
            </a:fld>
            <a:endParaRPr lang="en-US" dirty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1787237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>
            <a:off x="6070312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9" name="Group 258"/>
          <p:cNvGraphicFramePr>
            <a:graphicFrameLocks noGrp="1"/>
          </p:cNvGraphicFramePr>
          <p:nvPr/>
        </p:nvGraphicFramePr>
        <p:xfrm>
          <a:off x="1857087" y="2482850"/>
          <a:ext cx="3981450" cy="3479804"/>
        </p:xfrm>
        <a:graphic>
          <a:graphicData uri="http://schemas.openxmlformats.org/drawingml/2006/table">
            <a:tbl>
              <a:tblPr/>
              <a:tblGrid>
                <a:gridCol w="39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0" name="Object 131"/>
          <p:cNvGraphicFramePr>
            <a:graphicFrameLocks noChangeAspect="1"/>
          </p:cNvGraphicFramePr>
          <p:nvPr/>
        </p:nvGraphicFramePr>
        <p:xfrm>
          <a:off x="3376325" y="1628775"/>
          <a:ext cx="4016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90" r:id="rId4" imgW="215900" imgH="215900" progId="Equation.3">
                  <p:embed/>
                </p:oleObj>
              </mc:Choice>
              <mc:Fallback>
                <p:oleObj r:id="rId4" imgW="215900" imgH="215900" progId="Equation.3">
                  <p:embed/>
                  <p:pic>
                    <p:nvPicPr>
                      <p:cNvPr id="0" name="Object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6325" y="1628775"/>
                        <a:ext cx="401637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32"/>
          <p:cNvGraphicFramePr>
            <a:graphicFrameLocks noChangeAspect="1"/>
          </p:cNvGraphicFramePr>
          <p:nvPr/>
        </p:nvGraphicFramePr>
        <p:xfrm>
          <a:off x="7714962" y="1757363"/>
          <a:ext cx="9207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91" r:id="rId6" imgW="494665" imgH="215900" progId="Equation.3">
                  <p:embed/>
                </p:oleObj>
              </mc:Choice>
              <mc:Fallback>
                <p:oleObj r:id="rId6" imgW="494665" imgH="215900" progId="Equation.3">
                  <p:embed/>
                  <p:pic>
                    <p:nvPicPr>
                      <p:cNvPr id="0" name="Object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4962" y="1757363"/>
                        <a:ext cx="92075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Group 264"/>
          <p:cNvGraphicFramePr>
            <a:graphicFrameLocks noGrp="1"/>
          </p:cNvGraphicFramePr>
          <p:nvPr/>
        </p:nvGraphicFramePr>
        <p:xfrm>
          <a:off x="6270337" y="2482850"/>
          <a:ext cx="3981450" cy="3479804"/>
        </p:xfrm>
        <a:graphic>
          <a:graphicData uri="http://schemas.openxmlformats.org/drawingml/2006/table">
            <a:tbl>
              <a:tblPr/>
              <a:tblGrid>
                <a:gridCol w="39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78" name="Rectangle 50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Extraction of Connected Components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36</a:t>
            </a:fld>
            <a:endParaRPr lang="en-US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047010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graphicFrame>
        <p:nvGraphicFramePr>
          <p:cNvPr id="12" name="Group 4"/>
          <p:cNvGraphicFramePr/>
          <p:nvPr/>
        </p:nvGraphicFramePr>
        <p:xfrm>
          <a:off x="6498360" y="2698750"/>
          <a:ext cx="4067175" cy="3367089"/>
        </p:xfrm>
        <a:graphic>
          <a:graphicData uri="http://schemas.openxmlformats.org/drawingml/2006/table">
            <a:tbl>
              <a:tblPr/>
              <a:tblGrid>
                <a:gridCol w="404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" name="Line 130"/>
          <p:cNvSpPr>
            <a:spLocks noChangeShapeType="1"/>
          </p:cNvSpPr>
          <p:nvPr/>
        </p:nvSpPr>
        <p:spPr bwMode="auto">
          <a:xfrm>
            <a:off x="6330085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4" name="Object 131"/>
          <p:cNvGraphicFramePr>
            <a:graphicFrameLocks noChangeAspect="1"/>
          </p:cNvGraphicFramePr>
          <p:nvPr/>
        </p:nvGraphicFramePr>
        <p:xfrm>
          <a:off x="7373073" y="1701800"/>
          <a:ext cx="2243137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61" r:id="rId4" imgW="1206500" imgH="228600" progId="Equation.3">
                  <p:embed/>
                </p:oleObj>
              </mc:Choice>
              <mc:Fallback>
                <p:oleObj r:id="rId4" imgW="1206500" imgH="228600" progId="Equation.3">
                  <p:embed/>
                  <p:pic>
                    <p:nvPicPr>
                      <p:cNvPr id="0" name="Object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3073" y="1701800"/>
                        <a:ext cx="2243137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55"/>
          <p:cNvGraphicFramePr>
            <a:graphicFrameLocks noChangeAspect="1"/>
          </p:cNvGraphicFramePr>
          <p:nvPr/>
        </p:nvGraphicFramePr>
        <p:xfrm>
          <a:off x="3402735" y="1728788"/>
          <a:ext cx="9207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62" r:id="rId6" imgW="494665" imgH="215900" progId="Equation.3">
                  <p:embed/>
                </p:oleObj>
              </mc:Choice>
              <mc:Fallback>
                <p:oleObj r:id="rId6" imgW="494665" imgH="215900" progId="Equation.3">
                  <p:embed/>
                  <p:pic>
                    <p:nvPicPr>
                      <p:cNvPr id="0" name="Object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2735" y="1728788"/>
                        <a:ext cx="92075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Group 506"/>
          <p:cNvGraphicFramePr>
            <a:graphicFrameLocks noGrp="1"/>
          </p:cNvGraphicFramePr>
          <p:nvPr/>
        </p:nvGraphicFramePr>
        <p:xfrm>
          <a:off x="6514235" y="2695575"/>
          <a:ext cx="4040188" cy="3363915"/>
        </p:xfrm>
        <a:graphic>
          <a:graphicData uri="http://schemas.openxmlformats.org/drawingml/2006/table">
            <a:tbl>
              <a:tblPr/>
              <a:tblGrid>
                <a:gridCol w="40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6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16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" name="Group 380"/>
          <p:cNvGraphicFramePr/>
          <p:nvPr/>
        </p:nvGraphicFramePr>
        <p:xfrm>
          <a:off x="2029548" y="2676525"/>
          <a:ext cx="4038600" cy="3397250"/>
        </p:xfrm>
        <a:graphic>
          <a:graphicData uri="http://schemas.openxmlformats.org/drawingml/2006/table">
            <a:tbl>
              <a:tblPr/>
              <a:tblGrid>
                <a:gridCol w="40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03" name="Rectangle 5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Extraction of Connected Components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37</a:t>
            </a:fld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73509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6185147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Object 131"/>
          <p:cNvGraphicFramePr>
            <a:graphicFrameLocks noChangeAspect="1"/>
          </p:cNvGraphicFramePr>
          <p:nvPr/>
        </p:nvGraphicFramePr>
        <p:xfrm>
          <a:off x="3562597" y="1612900"/>
          <a:ext cx="401637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86" r:id="rId4" imgW="215900" imgH="228600" progId="Equation.3">
                  <p:embed/>
                </p:oleObj>
              </mc:Choice>
              <mc:Fallback>
                <p:oleObj r:id="rId4" imgW="215900" imgH="228600" progId="Equation.3">
                  <p:embed/>
                  <p:pic>
                    <p:nvPicPr>
                      <p:cNvPr id="0" name="Object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2597" y="1612900"/>
                        <a:ext cx="401637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32"/>
          <p:cNvGraphicFramePr>
            <a:graphicFrameLocks noChangeAspect="1"/>
          </p:cNvGraphicFramePr>
          <p:nvPr/>
        </p:nvGraphicFramePr>
        <p:xfrm>
          <a:off x="7901234" y="1741488"/>
          <a:ext cx="9207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87" r:id="rId6" imgW="495300" imgH="228600" progId="Equation.3">
                  <p:embed/>
                </p:oleObj>
              </mc:Choice>
              <mc:Fallback>
                <p:oleObj r:id="rId6" imgW="495300" imgH="228600" progId="Equation.3">
                  <p:embed/>
                  <p:pic>
                    <p:nvPicPr>
                      <p:cNvPr id="0" name="Object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1234" y="1741488"/>
                        <a:ext cx="92075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Group 256"/>
          <p:cNvGraphicFramePr/>
          <p:nvPr/>
        </p:nvGraphicFramePr>
        <p:xfrm>
          <a:off x="1927472" y="2479675"/>
          <a:ext cx="4024312" cy="3492503"/>
        </p:xfrm>
        <a:graphic>
          <a:graphicData uri="http://schemas.openxmlformats.org/drawingml/2006/table">
            <a:tbl>
              <a:tblPr/>
              <a:tblGrid>
                <a:gridCol w="401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16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8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8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8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5" name="Group 508"/>
          <p:cNvGraphicFramePr>
            <a:graphicFrameLocks noGrp="1"/>
          </p:cNvGraphicFramePr>
          <p:nvPr/>
        </p:nvGraphicFramePr>
        <p:xfrm>
          <a:off x="6426447" y="2479675"/>
          <a:ext cx="4024312" cy="3492503"/>
        </p:xfrm>
        <a:graphic>
          <a:graphicData uri="http://schemas.openxmlformats.org/drawingml/2006/table">
            <a:tbl>
              <a:tblPr/>
              <a:tblGrid>
                <a:gridCol w="401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16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8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8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8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74" name="Rectangle 51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Extraction of Connected Components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950490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graphicFrame>
        <p:nvGraphicFramePr>
          <p:cNvPr id="12" name="Group 4"/>
          <p:cNvGraphicFramePr/>
          <p:nvPr/>
        </p:nvGraphicFramePr>
        <p:xfrm>
          <a:off x="6401840" y="2698750"/>
          <a:ext cx="4067175" cy="3367089"/>
        </p:xfrm>
        <a:graphic>
          <a:graphicData uri="http://schemas.openxmlformats.org/drawingml/2006/table">
            <a:tbl>
              <a:tblPr/>
              <a:tblGrid>
                <a:gridCol w="404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" name="Line 130"/>
          <p:cNvSpPr>
            <a:spLocks noChangeShapeType="1"/>
          </p:cNvSpPr>
          <p:nvPr/>
        </p:nvSpPr>
        <p:spPr bwMode="auto">
          <a:xfrm>
            <a:off x="6233565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4" name="Object 131"/>
          <p:cNvGraphicFramePr>
            <a:graphicFrameLocks noChangeAspect="1"/>
          </p:cNvGraphicFramePr>
          <p:nvPr/>
        </p:nvGraphicFramePr>
        <p:xfrm>
          <a:off x="7276553" y="1701800"/>
          <a:ext cx="2243137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57" r:id="rId4" imgW="1206500" imgH="228600" progId="Equation.3">
                  <p:embed/>
                </p:oleObj>
              </mc:Choice>
              <mc:Fallback>
                <p:oleObj r:id="rId4" imgW="1206500" imgH="228600" progId="Equation.3">
                  <p:embed/>
                  <p:pic>
                    <p:nvPicPr>
                      <p:cNvPr id="0" name="Object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6553" y="1701800"/>
                        <a:ext cx="2243137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55"/>
          <p:cNvGraphicFramePr>
            <a:graphicFrameLocks noChangeAspect="1"/>
          </p:cNvGraphicFramePr>
          <p:nvPr/>
        </p:nvGraphicFramePr>
        <p:xfrm>
          <a:off x="3306215" y="1712913"/>
          <a:ext cx="9207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58" r:id="rId6" imgW="495300" imgH="228600" progId="Equation.3">
                  <p:embed/>
                </p:oleObj>
              </mc:Choice>
              <mc:Fallback>
                <p:oleObj r:id="rId6" imgW="495300" imgH="228600" progId="Equation.3">
                  <p:embed/>
                  <p:pic>
                    <p:nvPicPr>
                      <p:cNvPr id="0" name="Object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6215" y="1712913"/>
                        <a:ext cx="92075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Group 509"/>
          <p:cNvGraphicFramePr>
            <a:graphicFrameLocks noGrp="1"/>
          </p:cNvGraphicFramePr>
          <p:nvPr/>
        </p:nvGraphicFramePr>
        <p:xfrm>
          <a:off x="6417715" y="2695575"/>
          <a:ext cx="4041775" cy="3363915"/>
        </p:xfrm>
        <a:graphic>
          <a:graphicData uri="http://schemas.openxmlformats.org/drawingml/2006/table">
            <a:tbl>
              <a:tblPr/>
              <a:tblGrid>
                <a:gridCol w="40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16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" name="Group 380"/>
          <p:cNvGraphicFramePr/>
          <p:nvPr/>
        </p:nvGraphicFramePr>
        <p:xfrm>
          <a:off x="1860003" y="2705100"/>
          <a:ext cx="4038600" cy="3354391"/>
        </p:xfrm>
        <a:graphic>
          <a:graphicData uri="http://schemas.openxmlformats.org/drawingml/2006/table">
            <a:tbl>
              <a:tblPr/>
              <a:tblGrid>
                <a:gridCol w="40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16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99" name="Rectangle 38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Extraction of Connected Components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39</a:t>
            </a:fld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73509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6185147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Object 8"/>
          <p:cNvGraphicFramePr>
            <a:graphicFrameLocks noChangeAspect="1"/>
          </p:cNvGraphicFramePr>
          <p:nvPr/>
        </p:nvGraphicFramePr>
        <p:xfrm>
          <a:off x="3562597" y="1628775"/>
          <a:ext cx="4016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82" r:id="rId4" imgW="215900" imgH="215900" progId="Equation.3">
                  <p:embed/>
                </p:oleObj>
              </mc:Choice>
              <mc:Fallback>
                <p:oleObj r:id="rId4" imgW="215900" imgH="215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2597" y="1628775"/>
                        <a:ext cx="401637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9"/>
          <p:cNvGraphicFramePr>
            <a:graphicFrameLocks noChangeAspect="1"/>
          </p:cNvGraphicFramePr>
          <p:nvPr/>
        </p:nvGraphicFramePr>
        <p:xfrm>
          <a:off x="7901234" y="1757363"/>
          <a:ext cx="9207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83" r:id="rId6" imgW="494665" imgH="215900" progId="Equation.3">
                  <p:embed/>
                </p:oleObj>
              </mc:Choice>
              <mc:Fallback>
                <p:oleObj r:id="rId6" imgW="494665" imgH="215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1234" y="1757363"/>
                        <a:ext cx="92075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Group 383"/>
          <p:cNvGraphicFramePr>
            <a:graphicFrameLocks noGrp="1"/>
          </p:cNvGraphicFramePr>
          <p:nvPr/>
        </p:nvGraphicFramePr>
        <p:xfrm>
          <a:off x="6426447" y="2479675"/>
          <a:ext cx="4024312" cy="3492503"/>
        </p:xfrm>
        <a:graphic>
          <a:graphicData uri="http://schemas.openxmlformats.org/drawingml/2006/table">
            <a:tbl>
              <a:tblPr/>
              <a:tblGrid>
                <a:gridCol w="401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16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8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8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8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5" name="Group 382"/>
          <p:cNvGraphicFramePr/>
          <p:nvPr/>
        </p:nvGraphicFramePr>
        <p:xfrm>
          <a:off x="1925884" y="2465388"/>
          <a:ext cx="4010025" cy="3522665"/>
        </p:xfrm>
        <a:graphic>
          <a:graphicData uri="http://schemas.openxmlformats.org/drawingml/2006/table">
            <a:tbl>
              <a:tblPr/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84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524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8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0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4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4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8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4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0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8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24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Boundary Extraction Example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242" name="Rectangle 3"/>
          <p:cNvSpPr>
            <a:spLocks noGrp="1" noChangeArrowheads="1"/>
          </p:cNvSpPr>
          <p:nvPr>
            <p:ph idx="1"/>
          </p:nvPr>
        </p:nvSpPr>
        <p:spPr>
          <a:xfrm>
            <a:off x="550007" y="1236344"/>
            <a:ext cx="11150158" cy="4778375"/>
          </a:xfrm>
        </p:spPr>
        <p:txBody>
          <a:bodyPr/>
          <a:lstStyle/>
          <a:p>
            <a:pPr marL="0" indent="0" algn="just" eaLnBrk="1" hangingPunct="1">
              <a:lnSpc>
                <a:spcPct val="120000"/>
              </a:lnSpc>
            </a:pPr>
            <a:r>
              <a:rPr lang="en-IE" altLang="zh-CN" dirty="0">
                <a:ea typeface="宋体" panose="02010600030101010101" pitchFamily="2" charset="-122"/>
              </a:rPr>
              <a:t>A simple image and the result of performing boundary extraction using a square 3*3 structuring element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95"/>
          <a:stretch>
            <a:fillRect/>
          </a:stretch>
        </p:blipFill>
        <p:spPr bwMode="auto">
          <a:xfrm>
            <a:off x="1909360" y="2676670"/>
            <a:ext cx="5453063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 Box 5"/>
          <p:cNvSpPr txBox="1">
            <a:spLocks noChangeArrowheads="1"/>
          </p:cNvSpPr>
          <p:nvPr/>
        </p:nvSpPr>
        <p:spPr bwMode="auto">
          <a:xfrm>
            <a:off x="2409422" y="5942158"/>
            <a:ext cx="167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IE" altLang="zh-CN" sz="1800">
                <a:latin typeface="Arial" panose="020B0604020202020204" pitchFamily="34" charset="0"/>
              </a:rPr>
              <a:t>Original Image</a:t>
            </a:r>
            <a:endParaRPr lang="en-US" altLang="zh-CN" sz="1800">
              <a:latin typeface="Arial" panose="020B0604020202020204" pitchFamily="34" charset="0"/>
            </a:endParaRPr>
          </a:p>
        </p:txBody>
      </p:sp>
      <p:sp>
        <p:nvSpPr>
          <p:cNvPr id="10245" name="Text Box 6"/>
          <p:cNvSpPr txBox="1">
            <a:spLocks noChangeArrowheads="1"/>
          </p:cNvSpPr>
          <p:nvPr/>
        </p:nvSpPr>
        <p:spPr bwMode="auto">
          <a:xfrm>
            <a:off x="4835122" y="5942158"/>
            <a:ext cx="2190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IE" altLang="zh-CN" sz="1800">
                <a:latin typeface="Arial" panose="020B0604020202020204" pitchFamily="34" charset="0"/>
              </a:rPr>
              <a:t>Extracted Boundary</a:t>
            </a:r>
            <a:endParaRPr lang="en-US" altLang="zh-CN" sz="1800">
              <a:latin typeface="Arial" panose="020B0604020202020204" pitchFamily="34" charset="0"/>
            </a:endParaRPr>
          </a:p>
        </p:txBody>
      </p:sp>
      <p:sp>
        <p:nvSpPr>
          <p:cNvPr id="10246" name="Text Box 10"/>
          <p:cNvSpPr txBox="1">
            <a:spLocks noChangeArrowheads="1"/>
          </p:cNvSpPr>
          <p:nvPr/>
        </p:nvSpPr>
        <p:spPr bwMode="auto">
          <a:xfrm>
            <a:off x="7707314" y="2336800"/>
            <a:ext cx="2357033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Edgeextraction.m</a:t>
            </a:r>
          </a:p>
        </p:txBody>
      </p:sp>
      <p:sp>
        <p:nvSpPr>
          <p:cNvPr id="10247" name="Text Box 11"/>
          <p:cNvSpPr txBox="1">
            <a:spLocks noChangeArrowheads="1"/>
          </p:cNvSpPr>
          <p:nvPr/>
        </p:nvSpPr>
        <p:spPr bwMode="auto">
          <a:xfrm>
            <a:off x="7651751" y="5106988"/>
            <a:ext cx="28162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</a:rPr>
              <a:t>Note:</a:t>
            </a:r>
            <a:r>
              <a:rPr lang="en-US" altLang="zh-CN">
                <a:latin typeface="Arial" panose="020B0604020202020204" pitchFamily="34" charset="0"/>
              </a:rPr>
              <a:t> large size of structuring element leads to thick boundary</a:t>
            </a:r>
          </a:p>
        </p:txBody>
      </p:sp>
      <p:sp>
        <p:nvSpPr>
          <p:cNvPr id="10248" name="矩形 1"/>
          <p:cNvSpPr>
            <a:spLocks noChangeArrowheads="1"/>
          </p:cNvSpPr>
          <p:nvPr/>
        </p:nvSpPr>
        <p:spPr bwMode="auto">
          <a:xfrm>
            <a:off x="7707313" y="2763839"/>
            <a:ext cx="2646362" cy="23082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dirty="0"/>
              <a:t>SE=ones(3);</a:t>
            </a:r>
          </a:p>
          <a:p>
            <a:pPr eaLnBrk="0" hangingPunct="0"/>
            <a:r>
              <a:rPr lang="en-US" altLang="zh-CN" dirty="0"/>
              <a:t>j=</a:t>
            </a:r>
            <a:r>
              <a:rPr lang="en-US" altLang="zh-CN" dirty="0" err="1"/>
              <a:t>imerode</a:t>
            </a:r>
            <a:r>
              <a:rPr lang="en-US" altLang="zh-CN" dirty="0"/>
              <a:t>(</a:t>
            </a:r>
            <a:r>
              <a:rPr lang="en-US" altLang="zh-CN" dirty="0" err="1"/>
              <a:t>bw,SE</a:t>
            </a:r>
            <a:r>
              <a:rPr lang="en-US" altLang="zh-CN" dirty="0"/>
              <a:t>);</a:t>
            </a:r>
          </a:p>
          <a:p>
            <a:pPr eaLnBrk="0" hangingPunct="0"/>
            <a:r>
              <a:rPr lang="en-US" altLang="zh-CN" dirty="0"/>
              <a:t>figure, </a:t>
            </a:r>
            <a:r>
              <a:rPr lang="en-US" altLang="zh-CN" dirty="0" err="1"/>
              <a:t>imshow</a:t>
            </a:r>
            <a:r>
              <a:rPr lang="en-US" altLang="zh-CN" dirty="0"/>
              <a:t>(j);</a:t>
            </a:r>
          </a:p>
          <a:p>
            <a:pPr eaLnBrk="0" hangingPunct="0"/>
            <a:r>
              <a:rPr lang="en-US" altLang="zh-CN" dirty="0"/>
              <a:t>ii=</a:t>
            </a:r>
            <a:r>
              <a:rPr lang="en-US" altLang="zh-CN" dirty="0" err="1"/>
              <a:t>bw</a:t>
            </a:r>
            <a:r>
              <a:rPr lang="en-US" altLang="zh-CN" dirty="0"/>
              <a:t>-j;</a:t>
            </a:r>
          </a:p>
          <a:p>
            <a:pPr eaLnBrk="0" hangingPunct="0"/>
            <a:r>
              <a:rPr lang="en-US" altLang="zh-CN" dirty="0"/>
              <a:t>%ii=</a:t>
            </a:r>
            <a:r>
              <a:rPr lang="en-US" altLang="zh-CN" dirty="0" err="1"/>
              <a:t>xor</a:t>
            </a:r>
            <a:r>
              <a:rPr lang="en-US" altLang="zh-CN" dirty="0"/>
              <a:t>(j, </a:t>
            </a:r>
            <a:r>
              <a:rPr lang="en-US" altLang="zh-CN" dirty="0" err="1"/>
              <a:t>bw</a:t>
            </a:r>
            <a:r>
              <a:rPr lang="en-US" altLang="zh-CN" dirty="0"/>
              <a:t>);</a:t>
            </a:r>
          </a:p>
          <a:p>
            <a:pPr eaLnBrk="0" hangingPunct="0"/>
            <a:r>
              <a:rPr lang="en-US" altLang="zh-CN" dirty="0"/>
              <a:t>figure, </a:t>
            </a:r>
            <a:r>
              <a:rPr lang="en-US" altLang="zh-CN" dirty="0" err="1"/>
              <a:t>imshow</a:t>
            </a:r>
            <a:r>
              <a:rPr lang="en-US" altLang="zh-CN" dirty="0"/>
              <a:t>(ii);</a:t>
            </a:r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70" name="Rectangle 38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Extraction of Connected Components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40</a:t>
            </a:fld>
            <a:endParaRPr lang="en-US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950490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graphicFrame>
        <p:nvGraphicFramePr>
          <p:cNvPr id="12" name="Group 4"/>
          <p:cNvGraphicFramePr/>
          <p:nvPr/>
        </p:nvGraphicFramePr>
        <p:xfrm>
          <a:off x="6401840" y="2698750"/>
          <a:ext cx="4067175" cy="3367089"/>
        </p:xfrm>
        <a:graphic>
          <a:graphicData uri="http://schemas.openxmlformats.org/drawingml/2006/table">
            <a:tbl>
              <a:tblPr/>
              <a:tblGrid>
                <a:gridCol w="404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" name="Line 130"/>
          <p:cNvSpPr>
            <a:spLocks noChangeShapeType="1"/>
          </p:cNvSpPr>
          <p:nvPr/>
        </p:nvSpPr>
        <p:spPr bwMode="auto">
          <a:xfrm>
            <a:off x="6233565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4" name="Object 131"/>
          <p:cNvGraphicFramePr>
            <a:graphicFrameLocks noChangeAspect="1"/>
          </p:cNvGraphicFramePr>
          <p:nvPr/>
        </p:nvGraphicFramePr>
        <p:xfrm>
          <a:off x="7276553" y="1701800"/>
          <a:ext cx="2243137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53" r:id="rId4" imgW="1206500" imgH="228600" progId="Equation.3">
                  <p:embed/>
                </p:oleObj>
              </mc:Choice>
              <mc:Fallback>
                <p:oleObj r:id="rId4" imgW="1206500" imgH="228600" progId="Equation.3">
                  <p:embed/>
                  <p:pic>
                    <p:nvPicPr>
                      <p:cNvPr id="0" name="Object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6553" y="1701800"/>
                        <a:ext cx="2243137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32"/>
          <p:cNvGraphicFramePr>
            <a:graphicFrameLocks noChangeAspect="1"/>
          </p:cNvGraphicFramePr>
          <p:nvPr/>
        </p:nvGraphicFramePr>
        <p:xfrm>
          <a:off x="3306215" y="1728788"/>
          <a:ext cx="9207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54" r:id="rId6" imgW="494665" imgH="215900" progId="Equation.3">
                  <p:embed/>
                </p:oleObj>
              </mc:Choice>
              <mc:Fallback>
                <p:oleObj r:id="rId6" imgW="494665" imgH="215900" progId="Equation.3">
                  <p:embed/>
                  <p:pic>
                    <p:nvPicPr>
                      <p:cNvPr id="0" name="Object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6215" y="1728788"/>
                        <a:ext cx="92075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Group 383"/>
          <p:cNvGraphicFramePr>
            <a:graphicFrameLocks noGrp="1"/>
          </p:cNvGraphicFramePr>
          <p:nvPr/>
        </p:nvGraphicFramePr>
        <p:xfrm>
          <a:off x="6417715" y="2695575"/>
          <a:ext cx="4041775" cy="3363915"/>
        </p:xfrm>
        <a:graphic>
          <a:graphicData uri="http://schemas.openxmlformats.org/drawingml/2006/table">
            <a:tbl>
              <a:tblPr/>
              <a:tblGrid>
                <a:gridCol w="40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16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" name="Group 382"/>
          <p:cNvGraphicFramePr/>
          <p:nvPr/>
        </p:nvGraphicFramePr>
        <p:xfrm>
          <a:off x="1860003" y="2705100"/>
          <a:ext cx="4038600" cy="3354391"/>
        </p:xfrm>
        <a:graphic>
          <a:graphicData uri="http://schemas.openxmlformats.org/drawingml/2006/table">
            <a:tbl>
              <a:tblPr/>
              <a:tblGrid>
                <a:gridCol w="40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16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95" name="Rectangle 38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Extraction of Connected Components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41</a:t>
            </a:fld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53665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graphicFrame>
        <p:nvGraphicFramePr>
          <p:cNvPr id="11" name="Group 4"/>
          <p:cNvGraphicFramePr/>
          <p:nvPr/>
        </p:nvGraphicFramePr>
        <p:xfrm>
          <a:off x="6405015" y="2698750"/>
          <a:ext cx="4067175" cy="3367089"/>
        </p:xfrm>
        <a:graphic>
          <a:graphicData uri="http://schemas.openxmlformats.org/drawingml/2006/table">
            <a:tbl>
              <a:tblPr/>
              <a:tblGrid>
                <a:gridCol w="404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Line 130"/>
          <p:cNvSpPr>
            <a:spLocks noChangeShapeType="1"/>
          </p:cNvSpPr>
          <p:nvPr/>
        </p:nvSpPr>
        <p:spPr bwMode="auto">
          <a:xfrm>
            <a:off x="6236740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3" name="Object 131"/>
          <p:cNvGraphicFramePr>
            <a:graphicFrameLocks noChangeAspect="1"/>
          </p:cNvGraphicFramePr>
          <p:nvPr/>
        </p:nvGraphicFramePr>
        <p:xfrm>
          <a:off x="7655965" y="1701800"/>
          <a:ext cx="149225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78" r:id="rId4" imgW="800100" imgH="228600" progId="Equation.3">
                  <p:embed/>
                </p:oleObj>
              </mc:Choice>
              <mc:Fallback>
                <p:oleObj r:id="rId4" imgW="800100" imgH="228600" progId="Equation.3">
                  <p:embed/>
                  <p:pic>
                    <p:nvPicPr>
                      <p:cNvPr id="0" name="Object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5965" y="1701800"/>
                        <a:ext cx="149225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2"/>
          <p:cNvGraphicFramePr>
            <a:graphicFrameLocks noChangeAspect="1"/>
          </p:cNvGraphicFramePr>
          <p:nvPr/>
        </p:nvGraphicFramePr>
        <p:xfrm>
          <a:off x="3261765" y="1712913"/>
          <a:ext cx="10160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79" r:id="rId6" imgW="546100" imgH="228600" progId="Equation.3">
                  <p:embed/>
                </p:oleObj>
              </mc:Choice>
              <mc:Fallback>
                <p:oleObj r:id="rId6" imgW="546100" imgH="228600" progId="Equation.3">
                  <p:embed/>
                  <p:pic>
                    <p:nvPicPr>
                      <p:cNvPr id="0" name="Object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1765" y="1712913"/>
                        <a:ext cx="10160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Group 133"/>
          <p:cNvGraphicFramePr>
            <a:graphicFrameLocks noGrp="1"/>
          </p:cNvGraphicFramePr>
          <p:nvPr/>
        </p:nvGraphicFramePr>
        <p:xfrm>
          <a:off x="2007640" y="2695575"/>
          <a:ext cx="4041775" cy="3363915"/>
        </p:xfrm>
        <a:graphic>
          <a:graphicData uri="http://schemas.openxmlformats.org/drawingml/2006/table">
            <a:tbl>
              <a:tblPr/>
              <a:tblGrid>
                <a:gridCol w="40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16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Extraction of Connected Components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702" y="1134198"/>
            <a:ext cx="8168843" cy="572380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10"/>
          <p:cNvSpPr txBox="1">
            <a:spLocks noChangeArrowheads="1"/>
          </p:cNvSpPr>
          <p:nvPr/>
        </p:nvSpPr>
        <p:spPr bwMode="auto">
          <a:xfrm>
            <a:off x="596900" y="4365625"/>
            <a:ext cx="766191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0" spc="100" dirty="0">
                <a:solidFill>
                  <a:srgbClr val="000000"/>
                </a:solidFill>
              </a:rPr>
              <a:t>令：                    ，这里下标</a:t>
            </a:r>
            <a:r>
              <a:rPr lang="en-US" altLang="zh-CN" sz="2000" kern="0" spc="100" dirty="0" err="1">
                <a:solidFill>
                  <a:srgbClr val="000000"/>
                </a:solidFill>
              </a:rPr>
              <a:t>conv</a:t>
            </a:r>
            <a:r>
              <a:rPr lang="zh-CN" altLang="en-US" sz="2000" kern="0" spc="100" dirty="0">
                <a:solidFill>
                  <a:srgbClr val="000000"/>
                </a:solidFill>
              </a:rPr>
              <a:t>表示在                      时收敛。</a:t>
            </a:r>
            <a:endParaRPr lang="en-US" altLang="zh-CN" sz="2000" kern="0" spc="100" dirty="0">
              <a:solidFill>
                <a:srgbClr val="000000"/>
              </a:solidFill>
            </a:endParaRPr>
          </a:p>
          <a:p>
            <a:pPr marL="0" marR="0" lvl="0" indent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0" spc="100" dirty="0">
                <a:solidFill>
                  <a:srgbClr val="000000"/>
                </a:solidFill>
              </a:rPr>
              <a:t>则，</a:t>
            </a:r>
            <a:r>
              <a:rPr lang="en-US" altLang="zh-CN" sz="2000" i="1" kern="0" spc="100" dirty="0">
                <a:solidFill>
                  <a:srgbClr val="000000"/>
                </a:solidFill>
              </a:rPr>
              <a:t>A</a:t>
            </a:r>
            <a:r>
              <a:rPr lang="zh-CN" altLang="en-US" sz="2000" kern="0" spc="100" dirty="0">
                <a:solidFill>
                  <a:srgbClr val="000000"/>
                </a:solidFill>
              </a:rPr>
              <a:t>的凸壳为：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Convex Hull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43</a:t>
            </a:fld>
            <a:endParaRPr lang="en-US" dirty="0"/>
          </a:p>
        </p:txBody>
      </p:sp>
      <p:pic>
        <p:nvPicPr>
          <p:cNvPr id="16" name="图片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844925"/>
            <a:ext cx="1016000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4437063"/>
            <a:ext cx="12827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34" y="4456906"/>
            <a:ext cx="121285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5702300"/>
            <a:ext cx="17859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00" y="5472113"/>
            <a:ext cx="3629025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8"/>
          <p:cNvSpPr>
            <a:spLocks noChangeArrowheads="1"/>
          </p:cNvSpPr>
          <p:nvPr/>
        </p:nvSpPr>
        <p:spPr bwMode="auto">
          <a:xfrm>
            <a:off x="520700" y="1327150"/>
            <a:ext cx="10369654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如果连接集合</a:t>
            </a:r>
            <a:r>
              <a:rPr kumimoji="0" lang="en-US" altLang="zh-CN" sz="2000" b="0" i="1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内任意两个点的直线段都在</a:t>
            </a:r>
            <a:r>
              <a:rPr kumimoji="0" lang="en-US" altLang="zh-CN" sz="2000" b="0" i="1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内部，就称</a:t>
            </a:r>
            <a:r>
              <a:rPr kumimoji="0" lang="en-US" altLang="zh-CN" sz="2000" b="0" i="1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是</a:t>
            </a:r>
            <a:r>
              <a:rPr kumimoji="0" lang="zh-CN" altLang="en-US" sz="2000" b="1" i="0" u="none" strike="noStrike" kern="0" cap="none" spc="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凸形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的。</a:t>
            </a:r>
            <a:endParaRPr kumimoji="0" lang="en-US" altLang="zh-CN" sz="2000" b="0" i="0" u="none" strike="noStrike" kern="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任意集合</a:t>
            </a:r>
            <a:r>
              <a:rPr kumimoji="0" lang="en-US" altLang="zh-CN" sz="2000" b="0" i="1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的</a:t>
            </a:r>
            <a:r>
              <a:rPr kumimoji="0" lang="zh-CN" altLang="en-US" sz="2000" b="1" i="0" u="none" strike="noStrike" kern="0" cap="none" spc="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凸壳</a:t>
            </a:r>
            <a:r>
              <a:rPr kumimoji="0" lang="en-US" altLang="zh-CN" sz="2000" b="0" i="1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是包含</a:t>
            </a:r>
            <a:r>
              <a:rPr kumimoji="0" lang="en-US" altLang="zh-CN" sz="2000" b="0" i="1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的最小凸集合。凸壳对于对象描绘非常有用。</a:t>
            </a:r>
            <a:endParaRPr kumimoji="0" lang="en-US" altLang="zh-CN" sz="2000" b="0" i="0" u="none" strike="noStrike" kern="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令</a:t>
            </a:r>
            <a:r>
              <a:rPr kumimoji="0" lang="en-US" altLang="zh-CN" sz="2000" b="0" i="1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</a:t>
            </a:r>
            <a:r>
              <a:rPr kumimoji="0" lang="en-US" altLang="zh-CN" sz="2000" b="0" i="1" u="none" strike="noStrike" kern="0" cap="none" spc="10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，</a:t>
            </a:r>
            <a:r>
              <a:rPr kumimoji="0" lang="en-US" altLang="zh-CN" sz="2000" b="0" i="1" u="none" strike="noStrike" kern="0" cap="none" spc="1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</a:t>
            </a:r>
            <a:r>
              <a:rPr kumimoji="0" lang="en-US" altLang="zh-CN" sz="2000" b="0" i="1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=1,2,3,4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，表示如图所示的</a:t>
            </a:r>
            <a:r>
              <a:rPr kumimoji="0" lang="en-US" altLang="zh-CN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个结构元素，则凸壳的计算过程如下：</a:t>
            </a:r>
            <a:endParaRPr kumimoji="0" lang="zh-CN" altLang="en-US" sz="1800" b="0" i="0" u="none" strike="noStrike" kern="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2" name="文本框 1"/>
          <p:cNvSpPr txBox="1">
            <a:spLocks noChangeArrowheads="1"/>
          </p:cNvSpPr>
          <p:nvPr/>
        </p:nvSpPr>
        <p:spPr bwMode="auto">
          <a:xfrm>
            <a:off x="596900" y="3868738"/>
            <a:ext cx="954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其中：</a:t>
            </a: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B540B5E8-BB30-4C7B-9496-C8BA2D57162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565605" y="1633480"/>
            <a:ext cx="2156893" cy="1922611"/>
          </a:xfrm>
          <a:prstGeom prst="star5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52D571E-73CE-4DCB-8965-97184CEE2FB9}"/>
              </a:ext>
            </a:extLst>
          </p:cNvPr>
          <p:cNvGrpSpPr/>
          <p:nvPr/>
        </p:nvGrpSpPr>
        <p:grpSpPr>
          <a:xfrm>
            <a:off x="9561631" y="4072878"/>
            <a:ext cx="2160867" cy="1925874"/>
            <a:chOff x="8928170" y="3776426"/>
            <a:chExt cx="2845160" cy="2346403"/>
          </a:xfrm>
        </p:grpSpPr>
        <p:sp>
          <p:nvSpPr>
            <p:cNvPr id="28" name="AutoShape 6">
              <a:extLst>
                <a:ext uri="{FF2B5EF4-FFF2-40B4-BE49-F238E27FC236}">
                  <a16:creationId xmlns:a16="http://schemas.microsoft.com/office/drawing/2014/main" id="{0B84435B-5527-4D16-8FE6-E29B706BC6F2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8928170" y="3776426"/>
              <a:ext cx="2839927" cy="2342427"/>
            </a:xfrm>
            <a:prstGeom prst="star5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9" name="Line 7">
              <a:extLst>
                <a:ext uri="{FF2B5EF4-FFF2-40B4-BE49-F238E27FC236}">
                  <a16:creationId xmlns:a16="http://schemas.microsoft.com/office/drawing/2014/main" id="{D1EF2328-CBD3-461E-B718-8D051A2EF9F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V="1">
              <a:off x="8968291" y="3793659"/>
              <a:ext cx="1367631" cy="868302"/>
            </a:xfrm>
            <a:prstGeom prst="line">
              <a:avLst/>
            </a:prstGeom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" name="Line 8">
              <a:extLst>
                <a:ext uri="{FF2B5EF4-FFF2-40B4-BE49-F238E27FC236}">
                  <a16:creationId xmlns:a16="http://schemas.microsoft.com/office/drawing/2014/main" id="{F5E72202-E565-4711-9AC8-A330A600F54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950847" y="4688474"/>
              <a:ext cx="552983" cy="1434355"/>
            </a:xfrm>
            <a:prstGeom prst="line">
              <a:avLst/>
            </a:prstGeom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" name="Line 9">
              <a:extLst>
                <a:ext uri="{FF2B5EF4-FFF2-40B4-BE49-F238E27FC236}">
                  <a16:creationId xmlns:a16="http://schemas.microsoft.com/office/drawing/2014/main" id="{31F633B0-8860-45E9-B0AC-EE02FD7DD91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503830" y="6122829"/>
              <a:ext cx="1716516" cy="0"/>
            </a:xfrm>
            <a:prstGeom prst="line">
              <a:avLst/>
            </a:prstGeom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" name="Line 10">
              <a:extLst>
                <a:ext uri="{FF2B5EF4-FFF2-40B4-BE49-F238E27FC236}">
                  <a16:creationId xmlns:a16="http://schemas.microsoft.com/office/drawing/2014/main" id="{276AA7BC-2143-49F8-8D7E-D5D2AD87F5A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flipV="1">
              <a:off x="11237791" y="4661961"/>
              <a:ext cx="535539" cy="1434355"/>
            </a:xfrm>
            <a:prstGeom prst="line">
              <a:avLst/>
            </a:prstGeom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" name="Line 11">
              <a:extLst>
                <a:ext uri="{FF2B5EF4-FFF2-40B4-BE49-F238E27FC236}">
                  <a16:creationId xmlns:a16="http://schemas.microsoft.com/office/drawing/2014/main" id="{B4364088-3631-4A0D-8C17-EFA22755CBE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H="1" flipV="1">
              <a:off x="10370811" y="3793659"/>
              <a:ext cx="1385075" cy="868302"/>
            </a:xfrm>
            <a:prstGeom prst="line">
              <a:avLst/>
            </a:prstGeom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F47F1A1-0C14-4881-8301-5F98BECA21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6900" y="3095625"/>
            <a:ext cx="8115300" cy="6667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Convex Hull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44</a:t>
            </a:fld>
            <a:endParaRPr lang="en-US" dirty="0"/>
          </a:p>
        </p:txBody>
      </p:sp>
      <p:pic>
        <p:nvPicPr>
          <p:cNvPr id="25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52" b="-1817"/>
          <a:stretch>
            <a:fillRect/>
          </a:stretch>
        </p:blipFill>
        <p:spPr bwMode="auto">
          <a:xfrm>
            <a:off x="10175297" y="1190769"/>
            <a:ext cx="7143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75" b="56009"/>
          <a:stretch>
            <a:fillRect/>
          </a:stretch>
        </p:blipFill>
        <p:spPr bwMode="auto">
          <a:xfrm>
            <a:off x="2098097" y="1914669"/>
            <a:ext cx="4022725" cy="427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椭圆 26"/>
          <p:cNvSpPr>
            <a:spLocks noChangeArrowheads="1"/>
          </p:cNvSpPr>
          <p:nvPr/>
        </p:nvSpPr>
        <p:spPr bwMode="auto">
          <a:xfrm flipH="1">
            <a:off x="4357110" y="3135456"/>
            <a:ext cx="152400" cy="14922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dist="35921" dir="2700000" algn="ctr" rotWithShape="0">
              <a:srgbClr val="99CC0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8" name="椭圆 27"/>
          <p:cNvSpPr>
            <a:spLocks noChangeArrowheads="1"/>
          </p:cNvSpPr>
          <p:nvPr/>
        </p:nvSpPr>
        <p:spPr bwMode="auto">
          <a:xfrm flipH="1">
            <a:off x="4350760" y="3475181"/>
            <a:ext cx="152400" cy="14763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dist="35921" dir="2700000" algn="ctr" rotWithShape="0">
              <a:srgbClr val="99CC0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9" name="椭圆 28"/>
          <p:cNvSpPr>
            <a:spLocks noChangeArrowheads="1"/>
          </p:cNvSpPr>
          <p:nvPr/>
        </p:nvSpPr>
        <p:spPr bwMode="auto">
          <a:xfrm flipH="1">
            <a:off x="4352347" y="3843481"/>
            <a:ext cx="152400" cy="14763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dist="35921" dir="2700000" algn="ctr" rotWithShape="0">
              <a:srgbClr val="99CC0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0" name="椭圆 29"/>
          <p:cNvSpPr>
            <a:spLocks noChangeArrowheads="1"/>
          </p:cNvSpPr>
          <p:nvPr/>
        </p:nvSpPr>
        <p:spPr bwMode="auto">
          <a:xfrm flipH="1">
            <a:off x="4700010" y="3148156"/>
            <a:ext cx="152400" cy="14763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dist="35921" dir="2700000" algn="ctr" rotWithShape="0">
              <a:srgbClr val="99CC0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1" name="椭圆 30"/>
          <p:cNvSpPr>
            <a:spLocks noChangeArrowheads="1"/>
          </p:cNvSpPr>
          <p:nvPr/>
        </p:nvSpPr>
        <p:spPr bwMode="auto">
          <a:xfrm flipH="1">
            <a:off x="5054022" y="3481531"/>
            <a:ext cx="152400" cy="14605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dist="35921" dir="2700000" algn="ctr" rotWithShape="0">
              <a:srgbClr val="99CC0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2" name="椭圆 31"/>
          <p:cNvSpPr>
            <a:spLocks noChangeArrowheads="1"/>
          </p:cNvSpPr>
          <p:nvPr/>
        </p:nvSpPr>
        <p:spPr bwMode="auto">
          <a:xfrm flipH="1">
            <a:off x="5054022" y="3846656"/>
            <a:ext cx="152400" cy="14605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dist="35921" dir="2700000" algn="ctr" rotWithShape="0">
              <a:srgbClr val="99CC0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3" name="椭圆 32"/>
          <p:cNvSpPr>
            <a:spLocks noChangeArrowheads="1"/>
          </p:cNvSpPr>
          <p:nvPr/>
        </p:nvSpPr>
        <p:spPr bwMode="auto">
          <a:xfrm flipH="1">
            <a:off x="4693660" y="4195906"/>
            <a:ext cx="152400" cy="14605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dist="35921" dir="2700000" algn="ctr" rotWithShape="0">
              <a:srgbClr val="99CC0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4" name="椭圆 33"/>
          <p:cNvSpPr>
            <a:spLocks noChangeArrowheads="1"/>
          </p:cNvSpPr>
          <p:nvPr/>
        </p:nvSpPr>
        <p:spPr bwMode="auto">
          <a:xfrm flipH="1">
            <a:off x="4693660" y="4527694"/>
            <a:ext cx="152400" cy="14763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dist="35921" dir="2700000" algn="ctr" rotWithShape="0">
              <a:srgbClr val="99CC0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5" name="椭圆 34"/>
          <p:cNvSpPr>
            <a:spLocks noChangeArrowheads="1"/>
          </p:cNvSpPr>
          <p:nvPr/>
        </p:nvSpPr>
        <p:spPr bwMode="auto">
          <a:xfrm flipH="1">
            <a:off x="4693660" y="4876944"/>
            <a:ext cx="152400" cy="14763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dist="35921" dir="2700000" algn="ctr" rotWithShape="0">
              <a:srgbClr val="99CC0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6" name="椭圆 35"/>
          <p:cNvSpPr>
            <a:spLocks noChangeArrowheads="1"/>
          </p:cNvSpPr>
          <p:nvPr/>
        </p:nvSpPr>
        <p:spPr bwMode="auto">
          <a:xfrm flipH="1">
            <a:off x="5046085" y="4181619"/>
            <a:ext cx="152400" cy="14763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dist="35921" dir="2700000" algn="ctr" rotWithShape="0">
              <a:srgbClr val="99CC0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7" name="椭圆 36"/>
          <p:cNvSpPr>
            <a:spLocks noChangeArrowheads="1"/>
          </p:cNvSpPr>
          <p:nvPr/>
        </p:nvSpPr>
        <p:spPr bwMode="auto">
          <a:xfrm flipH="1">
            <a:off x="5061960" y="4514994"/>
            <a:ext cx="152400" cy="14605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dist="35921" dir="2700000" algn="ctr" rotWithShape="0">
              <a:srgbClr val="99CC0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8" name="椭圆 37"/>
          <p:cNvSpPr>
            <a:spLocks noChangeArrowheads="1"/>
          </p:cNvSpPr>
          <p:nvPr/>
        </p:nvSpPr>
        <p:spPr bwMode="auto">
          <a:xfrm flipH="1">
            <a:off x="5377872" y="3832369"/>
            <a:ext cx="152400" cy="14763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dist="35921" dir="2700000" algn="ctr" rotWithShape="0">
              <a:srgbClr val="99CC0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9" name="椭圆 38"/>
          <p:cNvSpPr>
            <a:spLocks noChangeArrowheads="1"/>
          </p:cNvSpPr>
          <p:nvPr/>
        </p:nvSpPr>
        <p:spPr bwMode="auto">
          <a:xfrm flipH="1">
            <a:off x="5377872" y="4199081"/>
            <a:ext cx="152400" cy="14605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dist="35921" dir="2700000" algn="ctr" rotWithShape="0">
              <a:srgbClr val="99CC0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0" name="图片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17"/>
          <a:stretch>
            <a:fillRect/>
          </a:stretch>
        </p:blipFill>
        <p:spPr bwMode="auto">
          <a:xfrm>
            <a:off x="3710997" y="6218381"/>
            <a:ext cx="1279525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组合 40"/>
          <p:cNvGrpSpPr/>
          <p:nvPr/>
        </p:nvGrpSpPr>
        <p:grpSpPr bwMode="auto">
          <a:xfrm>
            <a:off x="6311322" y="1914669"/>
            <a:ext cx="3892550" cy="4845050"/>
            <a:chOff x="4566049" y="1868488"/>
            <a:chExt cx="3892750" cy="4845270"/>
          </a:xfrm>
        </p:grpSpPr>
        <p:pic>
          <p:nvPicPr>
            <p:cNvPr id="42" name="图片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049" y="1868488"/>
              <a:ext cx="3892750" cy="4197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图片 1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19"/>
            <a:stretch>
              <a:fillRect/>
            </a:stretch>
          </p:blipFill>
          <p:spPr bwMode="auto">
            <a:xfrm>
              <a:off x="6286499" y="6172979"/>
              <a:ext cx="558801" cy="540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D0412194-EBEF-4161-A75D-77874DB5E4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0683" y="1190769"/>
            <a:ext cx="8115300" cy="6667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1462088"/>
            <a:ext cx="594995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5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650" y="3719514"/>
            <a:ext cx="2432050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6" name="图片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38" y="1866901"/>
            <a:ext cx="2678112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7" name="图片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6089651"/>
            <a:ext cx="1593850" cy="6127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Convex Hull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45</a:t>
            </a:fld>
            <a:endParaRPr lang="en-US" dirty="0"/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655" y="3482255"/>
            <a:ext cx="2436813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3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38"/>
          <a:stretch>
            <a:fillRect/>
          </a:stretch>
        </p:blipFill>
        <p:spPr bwMode="auto">
          <a:xfrm>
            <a:off x="4941455" y="3448917"/>
            <a:ext cx="2513013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4" name="图片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255" y="3482254"/>
            <a:ext cx="2513013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488373" y="1335089"/>
            <a:ext cx="112221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zh-CN" altLang="en-US" dirty="0"/>
              <a:t>上述过程的一个明显缺点是：凸壳可能超出确保凸性所需的最小尺寸。</a:t>
            </a:r>
          </a:p>
          <a:p>
            <a:pPr eaLnBrk="0" hangingPunct="0">
              <a:defRPr/>
            </a:pPr>
            <a:r>
              <a:rPr lang="zh-CN" altLang="en-US" dirty="0"/>
              <a:t>解决办法：限制生长。</a:t>
            </a: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zh-CN" altLang="en-US" dirty="0"/>
              <a:t>限制水平和垂直方向上的尺寸大小，如下图所示。</a:t>
            </a: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zh-CN" altLang="en-US" dirty="0"/>
              <a:t>限制水平、垂直和对角线方向上的最大尺寸。缺点是增加了算法的复杂性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Convex Hull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46</a:t>
            </a:fld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ChangeArrowheads="1"/>
          </p:cNvSpPr>
          <p:nvPr/>
        </p:nvSpPr>
        <p:spPr bwMode="auto">
          <a:xfrm>
            <a:off x="540327" y="1295401"/>
            <a:ext cx="10127673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Arial" panose="020B0604020202020204" pitchFamily="34" charset="0"/>
              </a:rPr>
              <a:t>Thinning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</a:rPr>
              <a:t>    -Define in terms of the hit-or-miss transform, denote by: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Thinning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47</a:t>
            </a:fld>
            <a:endParaRPr 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3252620" y="2730098"/>
            <a:ext cx="5333470" cy="507182"/>
            <a:chOff x="4209329" y="2370130"/>
            <a:chExt cx="5333470" cy="50718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b="55356"/>
            <a:stretch>
              <a:fillRect/>
            </a:stretch>
          </p:blipFill>
          <p:spPr>
            <a:xfrm>
              <a:off x="4209329" y="2411268"/>
              <a:ext cx="3198236" cy="46604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/>
            <a:srcRect l="29425" t="52146" b="1"/>
            <a:stretch>
              <a:fillRect/>
            </a:stretch>
          </p:blipFill>
          <p:spPr>
            <a:xfrm>
              <a:off x="7285639" y="2370130"/>
              <a:ext cx="2257160" cy="499551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3295090" y="3229650"/>
            <a:ext cx="4782111" cy="549296"/>
            <a:chOff x="3295090" y="3229650"/>
            <a:chExt cx="4782111" cy="549296"/>
          </a:xfrm>
        </p:grpSpPr>
        <p:pic>
          <p:nvPicPr>
            <p:cNvPr id="11" name="Picture 4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2"/>
            <a:stretch>
              <a:fillRect/>
            </a:stretch>
          </p:blipFill>
          <p:spPr bwMode="auto">
            <a:xfrm>
              <a:off x="4246881" y="3229650"/>
              <a:ext cx="3830320" cy="549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2"/>
            <a:srcRect l="63809" r="8872" b="55356"/>
            <a:stretch>
              <a:fillRect/>
            </a:stretch>
          </p:blipFill>
          <p:spPr>
            <a:xfrm>
              <a:off x="3295090" y="3306492"/>
              <a:ext cx="873760" cy="4660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8450" name="Object 2"/>
          <p:cNvGraphicFramePr>
            <a:graphicFrameLocks noChangeAspect="1"/>
          </p:cNvGraphicFramePr>
          <p:nvPr/>
        </p:nvGraphicFramePr>
        <p:xfrm>
          <a:off x="5457826" y="1370013"/>
          <a:ext cx="27590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85" r:id="rId3" imgW="2141220" imgH="1539240" progId="Visio.Drawing.5">
                  <p:embed/>
                </p:oleObj>
              </mc:Choice>
              <mc:Fallback>
                <p:oleObj r:id="rId3" imgW="2141220" imgH="1539240" progId="Visio.Drawing.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7826" y="1370013"/>
                        <a:ext cx="27590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8451" name="Object 3"/>
          <p:cNvGraphicFramePr>
            <a:graphicFrameLocks noChangeAspect="1"/>
          </p:cNvGraphicFramePr>
          <p:nvPr/>
        </p:nvGraphicFramePr>
        <p:xfrm>
          <a:off x="7908926" y="1381125"/>
          <a:ext cx="27590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86" r:id="rId5" imgW="2141220" imgH="1539240" progId="Visio.Drawing.5">
                  <p:embed/>
                </p:oleObj>
              </mc:Choice>
              <mc:Fallback>
                <p:oleObj r:id="rId5" imgW="2141220" imgH="1539240" progId="Visio.Drawing.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8926" y="1381125"/>
                        <a:ext cx="27590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Thinning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95236" name="组合 42"/>
          <p:cNvGrpSpPr/>
          <p:nvPr/>
        </p:nvGrpSpPr>
        <p:grpSpPr bwMode="auto">
          <a:xfrm>
            <a:off x="2016125" y="1409701"/>
            <a:ext cx="1284288" cy="1685925"/>
            <a:chOff x="1336675" y="1676400"/>
            <a:chExt cx="1284288" cy="1685925"/>
          </a:xfrm>
        </p:grpSpPr>
        <p:sp>
          <p:nvSpPr>
            <p:cNvPr id="95237" name="Rectangle 5"/>
            <p:cNvSpPr>
              <a:spLocks noChangeArrowheads="1"/>
            </p:cNvSpPr>
            <p:nvPr/>
          </p:nvSpPr>
          <p:spPr bwMode="auto">
            <a:xfrm>
              <a:off x="2270125" y="1676400"/>
              <a:ext cx="103188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000000"/>
                  </a:solidFill>
                  <a:latin typeface="宋体" panose="02010600030101010101" pitchFamily="2" charset="-122"/>
                </a:rPr>
                <a:t>S</a:t>
              </a:r>
              <a:endParaRPr lang="en-US" altLang="zh-CN"/>
            </a:p>
          </p:txBody>
        </p:sp>
        <p:sp>
          <p:nvSpPr>
            <p:cNvPr id="95238" name="Freeform 6"/>
            <p:cNvSpPr>
              <a:spLocks noChangeArrowheads="1"/>
            </p:cNvSpPr>
            <p:nvPr/>
          </p:nvSpPr>
          <p:spPr bwMode="auto">
            <a:xfrm>
              <a:off x="1336675" y="2303463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39" name="Freeform 7"/>
            <p:cNvSpPr>
              <a:spLocks noChangeArrowheads="1"/>
            </p:cNvSpPr>
            <p:nvPr/>
          </p:nvSpPr>
          <p:spPr bwMode="auto">
            <a:xfrm>
              <a:off x="1336675" y="2528888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0" name="Freeform 8"/>
            <p:cNvSpPr>
              <a:spLocks noChangeArrowheads="1"/>
            </p:cNvSpPr>
            <p:nvPr/>
          </p:nvSpPr>
          <p:spPr bwMode="auto">
            <a:xfrm>
              <a:off x="2027238" y="3000375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37 h 80"/>
                <a:gd name="T12" fmla="*/ 74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37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1" name="Freeform 9"/>
            <p:cNvSpPr>
              <a:spLocks noChangeArrowheads="1"/>
            </p:cNvSpPr>
            <p:nvPr/>
          </p:nvSpPr>
          <p:spPr bwMode="auto">
            <a:xfrm>
              <a:off x="1560513" y="2303463"/>
              <a:ext cx="146050" cy="127000"/>
            </a:xfrm>
            <a:custGeom>
              <a:avLst/>
              <a:gdLst>
                <a:gd name="T0" fmla="*/ 0 w 92"/>
                <a:gd name="T1" fmla="*/ 43 h 80"/>
                <a:gd name="T2" fmla="*/ 12 w 92"/>
                <a:gd name="T3" fmla="*/ 12 h 80"/>
                <a:gd name="T4" fmla="*/ 31 w 92"/>
                <a:gd name="T5" fmla="*/ 0 h 80"/>
                <a:gd name="T6" fmla="*/ 61 w 92"/>
                <a:gd name="T7" fmla="*/ 0 h 80"/>
                <a:gd name="T8" fmla="*/ 80 w 92"/>
                <a:gd name="T9" fmla="*/ 12 h 80"/>
                <a:gd name="T10" fmla="*/ 92 w 92"/>
                <a:gd name="T11" fmla="*/ 43 h 80"/>
                <a:gd name="T12" fmla="*/ 80 w 92"/>
                <a:gd name="T13" fmla="*/ 68 h 80"/>
                <a:gd name="T14" fmla="*/ 61 w 92"/>
                <a:gd name="T15" fmla="*/ 80 h 80"/>
                <a:gd name="T16" fmla="*/ 31 w 92"/>
                <a:gd name="T17" fmla="*/ 80 h 80"/>
                <a:gd name="T18" fmla="*/ 12 w 92"/>
                <a:gd name="T19" fmla="*/ 68 h 80"/>
                <a:gd name="T20" fmla="*/ 0 w 92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0">
                  <a:moveTo>
                    <a:pt x="0" y="43"/>
                  </a:moveTo>
                  <a:lnTo>
                    <a:pt x="12" y="12"/>
                  </a:lnTo>
                  <a:lnTo>
                    <a:pt x="31" y="0"/>
                  </a:lnTo>
                  <a:lnTo>
                    <a:pt x="61" y="0"/>
                  </a:lnTo>
                  <a:lnTo>
                    <a:pt x="80" y="12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1" y="80"/>
                  </a:lnTo>
                  <a:lnTo>
                    <a:pt x="31" y="80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2" name="Freeform 10"/>
            <p:cNvSpPr>
              <a:spLocks noChangeArrowheads="1"/>
            </p:cNvSpPr>
            <p:nvPr/>
          </p:nvSpPr>
          <p:spPr bwMode="auto">
            <a:xfrm>
              <a:off x="1560513" y="2528888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1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1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1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1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3" name="Freeform 11"/>
            <p:cNvSpPr>
              <a:spLocks noChangeArrowheads="1"/>
            </p:cNvSpPr>
            <p:nvPr/>
          </p:nvSpPr>
          <p:spPr bwMode="auto">
            <a:xfrm>
              <a:off x="2251075" y="3000375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12 w 86"/>
                <a:gd name="T3" fmla="*/ 12 h 80"/>
                <a:gd name="T4" fmla="*/ 31 w 86"/>
                <a:gd name="T5" fmla="*/ 0 h 80"/>
                <a:gd name="T6" fmla="*/ 61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61 w 86"/>
                <a:gd name="T15" fmla="*/ 80 h 80"/>
                <a:gd name="T16" fmla="*/ 31 w 86"/>
                <a:gd name="T17" fmla="*/ 80 h 80"/>
                <a:gd name="T18" fmla="*/ 12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12" y="12"/>
                  </a:lnTo>
                  <a:lnTo>
                    <a:pt x="31" y="0"/>
                  </a:lnTo>
                  <a:lnTo>
                    <a:pt x="61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61" y="80"/>
                  </a:lnTo>
                  <a:lnTo>
                    <a:pt x="31" y="80"/>
                  </a:lnTo>
                  <a:lnTo>
                    <a:pt x="12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4" name="Freeform 12"/>
            <p:cNvSpPr>
              <a:spLocks noChangeArrowheads="1"/>
            </p:cNvSpPr>
            <p:nvPr/>
          </p:nvSpPr>
          <p:spPr bwMode="auto">
            <a:xfrm>
              <a:off x="1793875" y="2303463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5" name="Freeform 13"/>
            <p:cNvSpPr>
              <a:spLocks noChangeArrowheads="1"/>
            </p:cNvSpPr>
            <p:nvPr/>
          </p:nvSpPr>
          <p:spPr bwMode="auto">
            <a:xfrm>
              <a:off x="1793875" y="2528888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6" name="Freeform 14"/>
            <p:cNvSpPr>
              <a:spLocks noChangeArrowheads="1"/>
            </p:cNvSpPr>
            <p:nvPr/>
          </p:nvSpPr>
          <p:spPr bwMode="auto">
            <a:xfrm>
              <a:off x="2484438" y="3000375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7" name="Freeform 15"/>
            <p:cNvSpPr>
              <a:spLocks noChangeArrowheads="1"/>
            </p:cNvSpPr>
            <p:nvPr/>
          </p:nvSpPr>
          <p:spPr bwMode="auto">
            <a:xfrm>
              <a:off x="2027238" y="2303463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8" name="Freeform 16"/>
            <p:cNvSpPr>
              <a:spLocks noChangeArrowheads="1"/>
            </p:cNvSpPr>
            <p:nvPr/>
          </p:nvSpPr>
          <p:spPr bwMode="auto">
            <a:xfrm>
              <a:off x="2251075" y="2528888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12 w 86"/>
                <a:gd name="T3" fmla="*/ 19 h 86"/>
                <a:gd name="T4" fmla="*/ 31 w 86"/>
                <a:gd name="T5" fmla="*/ 0 h 86"/>
                <a:gd name="T6" fmla="*/ 61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61 w 86"/>
                <a:gd name="T15" fmla="*/ 86 h 86"/>
                <a:gd name="T16" fmla="*/ 31 w 86"/>
                <a:gd name="T17" fmla="*/ 86 h 86"/>
                <a:gd name="T18" fmla="*/ 12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1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61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9" name="Freeform 17"/>
            <p:cNvSpPr>
              <a:spLocks noChangeArrowheads="1"/>
            </p:cNvSpPr>
            <p:nvPr/>
          </p:nvSpPr>
          <p:spPr bwMode="auto">
            <a:xfrm>
              <a:off x="2251075" y="2763838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12 w 86"/>
                <a:gd name="T3" fmla="*/ 19 h 87"/>
                <a:gd name="T4" fmla="*/ 31 w 86"/>
                <a:gd name="T5" fmla="*/ 0 h 87"/>
                <a:gd name="T6" fmla="*/ 61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61 w 86"/>
                <a:gd name="T15" fmla="*/ 87 h 87"/>
                <a:gd name="T16" fmla="*/ 31 w 86"/>
                <a:gd name="T17" fmla="*/ 87 h 87"/>
                <a:gd name="T18" fmla="*/ 12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1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61" y="87"/>
                  </a:lnTo>
                  <a:lnTo>
                    <a:pt x="31" y="87"/>
                  </a:lnTo>
                  <a:lnTo>
                    <a:pt x="12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0" name="Freeform 18"/>
            <p:cNvSpPr>
              <a:spLocks noChangeArrowheads="1"/>
            </p:cNvSpPr>
            <p:nvPr/>
          </p:nvSpPr>
          <p:spPr bwMode="auto">
            <a:xfrm>
              <a:off x="2251075" y="2303463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12 w 86"/>
                <a:gd name="T3" fmla="*/ 12 h 80"/>
                <a:gd name="T4" fmla="*/ 31 w 86"/>
                <a:gd name="T5" fmla="*/ 0 h 80"/>
                <a:gd name="T6" fmla="*/ 61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61 w 86"/>
                <a:gd name="T15" fmla="*/ 80 h 80"/>
                <a:gd name="T16" fmla="*/ 31 w 86"/>
                <a:gd name="T17" fmla="*/ 80 h 80"/>
                <a:gd name="T18" fmla="*/ 12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12" y="12"/>
                  </a:lnTo>
                  <a:lnTo>
                    <a:pt x="31" y="0"/>
                  </a:lnTo>
                  <a:lnTo>
                    <a:pt x="61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61" y="80"/>
                  </a:lnTo>
                  <a:lnTo>
                    <a:pt x="31" y="80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1" name="Freeform 19"/>
            <p:cNvSpPr>
              <a:spLocks noChangeArrowheads="1"/>
            </p:cNvSpPr>
            <p:nvPr/>
          </p:nvSpPr>
          <p:spPr bwMode="auto">
            <a:xfrm>
              <a:off x="2484438" y="2528888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2" name="Freeform 20"/>
            <p:cNvSpPr>
              <a:spLocks noChangeArrowheads="1"/>
            </p:cNvSpPr>
            <p:nvPr/>
          </p:nvSpPr>
          <p:spPr bwMode="auto">
            <a:xfrm>
              <a:off x="2484438" y="2763838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3" name="Freeform 21"/>
            <p:cNvSpPr>
              <a:spLocks noChangeArrowheads="1"/>
            </p:cNvSpPr>
            <p:nvPr/>
          </p:nvSpPr>
          <p:spPr bwMode="auto">
            <a:xfrm>
              <a:off x="2484438" y="2303463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4" name="Freeform 22"/>
            <p:cNvSpPr>
              <a:spLocks noChangeArrowheads="1"/>
            </p:cNvSpPr>
            <p:nvPr/>
          </p:nvSpPr>
          <p:spPr bwMode="auto">
            <a:xfrm>
              <a:off x="2027238" y="2528888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5" name="Freeform 23"/>
            <p:cNvSpPr>
              <a:spLocks noChangeArrowheads="1"/>
            </p:cNvSpPr>
            <p:nvPr/>
          </p:nvSpPr>
          <p:spPr bwMode="auto">
            <a:xfrm>
              <a:off x="2027238" y="2763838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6" name="Freeform 24"/>
            <p:cNvSpPr>
              <a:spLocks noChangeArrowheads="1"/>
            </p:cNvSpPr>
            <p:nvPr/>
          </p:nvSpPr>
          <p:spPr bwMode="auto">
            <a:xfrm>
              <a:off x="1336675" y="2068513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7" name="Freeform 25"/>
            <p:cNvSpPr>
              <a:spLocks noChangeArrowheads="1"/>
            </p:cNvSpPr>
            <p:nvPr/>
          </p:nvSpPr>
          <p:spPr bwMode="auto">
            <a:xfrm>
              <a:off x="1560513" y="2068513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8 h 86"/>
                <a:gd name="T4" fmla="*/ 31 w 92"/>
                <a:gd name="T5" fmla="*/ 0 h 86"/>
                <a:gd name="T6" fmla="*/ 61 w 92"/>
                <a:gd name="T7" fmla="*/ 0 h 86"/>
                <a:gd name="T8" fmla="*/ 80 w 92"/>
                <a:gd name="T9" fmla="*/ 18 h 86"/>
                <a:gd name="T10" fmla="*/ 92 w 92"/>
                <a:gd name="T11" fmla="*/ 43 h 86"/>
                <a:gd name="T12" fmla="*/ 80 w 92"/>
                <a:gd name="T13" fmla="*/ 68 h 86"/>
                <a:gd name="T14" fmla="*/ 61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8"/>
                  </a:lnTo>
                  <a:lnTo>
                    <a:pt x="31" y="0"/>
                  </a:lnTo>
                  <a:lnTo>
                    <a:pt x="61" y="0"/>
                  </a:lnTo>
                  <a:lnTo>
                    <a:pt x="80" y="18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1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8" name="Freeform 26"/>
            <p:cNvSpPr>
              <a:spLocks noChangeArrowheads="1"/>
            </p:cNvSpPr>
            <p:nvPr/>
          </p:nvSpPr>
          <p:spPr bwMode="auto">
            <a:xfrm>
              <a:off x="1793875" y="2068513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9" name="Freeform 27"/>
            <p:cNvSpPr>
              <a:spLocks noChangeArrowheads="1"/>
            </p:cNvSpPr>
            <p:nvPr/>
          </p:nvSpPr>
          <p:spPr bwMode="auto">
            <a:xfrm>
              <a:off x="2027238" y="2068513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5 w 86"/>
                <a:gd name="T7" fmla="*/ 0 h 86"/>
                <a:gd name="T8" fmla="*/ 74 w 86"/>
                <a:gd name="T9" fmla="*/ 18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74" y="18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0" name="Freeform 28"/>
            <p:cNvSpPr>
              <a:spLocks noChangeArrowheads="1"/>
            </p:cNvSpPr>
            <p:nvPr/>
          </p:nvSpPr>
          <p:spPr bwMode="auto">
            <a:xfrm>
              <a:off x="2251075" y="2068513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12 w 86"/>
                <a:gd name="T3" fmla="*/ 18 h 86"/>
                <a:gd name="T4" fmla="*/ 31 w 86"/>
                <a:gd name="T5" fmla="*/ 0 h 86"/>
                <a:gd name="T6" fmla="*/ 61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61 w 86"/>
                <a:gd name="T15" fmla="*/ 86 h 86"/>
                <a:gd name="T16" fmla="*/ 31 w 86"/>
                <a:gd name="T17" fmla="*/ 86 h 86"/>
                <a:gd name="T18" fmla="*/ 12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12" y="18"/>
                  </a:lnTo>
                  <a:lnTo>
                    <a:pt x="31" y="0"/>
                  </a:lnTo>
                  <a:lnTo>
                    <a:pt x="61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61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1" name="Freeform 29"/>
            <p:cNvSpPr>
              <a:spLocks noChangeArrowheads="1"/>
            </p:cNvSpPr>
            <p:nvPr/>
          </p:nvSpPr>
          <p:spPr bwMode="auto">
            <a:xfrm>
              <a:off x="2027238" y="32258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5 w 86"/>
                <a:gd name="T7" fmla="*/ 0 h 86"/>
                <a:gd name="T8" fmla="*/ 74 w 86"/>
                <a:gd name="T9" fmla="*/ 18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74" y="18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2" name="Freeform 30"/>
            <p:cNvSpPr>
              <a:spLocks noChangeArrowheads="1"/>
            </p:cNvSpPr>
            <p:nvPr/>
          </p:nvSpPr>
          <p:spPr bwMode="auto">
            <a:xfrm>
              <a:off x="2251075" y="32258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12 w 86"/>
                <a:gd name="T3" fmla="*/ 18 h 86"/>
                <a:gd name="T4" fmla="*/ 31 w 86"/>
                <a:gd name="T5" fmla="*/ 0 h 86"/>
                <a:gd name="T6" fmla="*/ 61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61 w 86"/>
                <a:gd name="T15" fmla="*/ 86 h 86"/>
                <a:gd name="T16" fmla="*/ 31 w 86"/>
                <a:gd name="T17" fmla="*/ 86 h 86"/>
                <a:gd name="T18" fmla="*/ 12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12" y="18"/>
                  </a:lnTo>
                  <a:lnTo>
                    <a:pt x="31" y="0"/>
                  </a:lnTo>
                  <a:lnTo>
                    <a:pt x="61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61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3" name="Freeform 31"/>
            <p:cNvSpPr>
              <a:spLocks noChangeArrowheads="1"/>
            </p:cNvSpPr>
            <p:nvPr/>
          </p:nvSpPr>
          <p:spPr bwMode="auto">
            <a:xfrm>
              <a:off x="2484438" y="32258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5264" name="Group 32"/>
          <p:cNvGrpSpPr/>
          <p:nvPr/>
        </p:nvGrpSpPr>
        <p:grpSpPr bwMode="auto">
          <a:xfrm>
            <a:off x="3984626" y="1666875"/>
            <a:ext cx="923925" cy="1265238"/>
            <a:chOff x="3489" y="1130"/>
            <a:chExt cx="582" cy="797"/>
          </a:xfrm>
        </p:grpSpPr>
        <p:sp>
          <p:nvSpPr>
            <p:cNvPr id="95265" name="Freeform 33"/>
            <p:cNvSpPr>
              <a:spLocks noChangeArrowheads="1"/>
            </p:cNvSpPr>
            <p:nvPr/>
          </p:nvSpPr>
          <p:spPr bwMode="auto">
            <a:xfrm>
              <a:off x="3881" y="1451"/>
              <a:ext cx="86" cy="80"/>
            </a:xfrm>
            <a:custGeom>
              <a:avLst/>
              <a:gdLst>
                <a:gd name="T0" fmla="*/ 0 w 86"/>
                <a:gd name="T1" fmla="*/ 43 h 80"/>
                <a:gd name="T2" fmla="*/ 7 w 86"/>
                <a:gd name="T3" fmla="*/ 12 h 80"/>
                <a:gd name="T4" fmla="*/ 31 w 86"/>
                <a:gd name="T5" fmla="*/ 0 h 80"/>
                <a:gd name="T6" fmla="*/ 56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6 w 86"/>
                <a:gd name="T15" fmla="*/ 80 h 80"/>
                <a:gd name="T16" fmla="*/ 31 w 86"/>
                <a:gd name="T17" fmla="*/ 80 h 80"/>
                <a:gd name="T18" fmla="*/ 7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7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7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6" name="Rectangle 34"/>
            <p:cNvSpPr>
              <a:spLocks noChangeArrowheads="1"/>
            </p:cNvSpPr>
            <p:nvPr/>
          </p:nvSpPr>
          <p:spPr bwMode="auto">
            <a:xfrm>
              <a:off x="3741" y="1130"/>
              <a:ext cx="6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000000"/>
                  </a:solidFill>
                  <a:latin typeface="宋体" panose="02010600030101010101" pitchFamily="2" charset="-122"/>
                </a:rPr>
                <a:t>B</a:t>
              </a:r>
              <a:endParaRPr lang="en-US" altLang="zh-CN"/>
            </a:p>
          </p:txBody>
        </p:sp>
        <p:sp>
          <p:nvSpPr>
            <p:cNvPr id="95267" name="Freeform 35"/>
            <p:cNvSpPr>
              <a:spLocks noChangeArrowheads="1"/>
            </p:cNvSpPr>
            <p:nvPr/>
          </p:nvSpPr>
          <p:spPr bwMode="auto">
            <a:xfrm>
              <a:off x="3734" y="1451"/>
              <a:ext cx="86" cy="80"/>
            </a:xfrm>
            <a:custGeom>
              <a:avLst/>
              <a:gdLst>
                <a:gd name="T0" fmla="*/ 0 w 86"/>
                <a:gd name="T1" fmla="*/ 43 h 80"/>
                <a:gd name="T2" fmla="*/ 13 w 86"/>
                <a:gd name="T3" fmla="*/ 12 h 80"/>
                <a:gd name="T4" fmla="*/ 31 w 86"/>
                <a:gd name="T5" fmla="*/ 0 h 80"/>
                <a:gd name="T6" fmla="*/ 56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6 w 86"/>
                <a:gd name="T15" fmla="*/ 80 h 80"/>
                <a:gd name="T16" fmla="*/ 31 w 86"/>
                <a:gd name="T17" fmla="*/ 80 h 80"/>
                <a:gd name="T18" fmla="*/ 13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13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8" name="Freeform 36"/>
            <p:cNvSpPr>
              <a:spLocks noChangeArrowheads="1"/>
            </p:cNvSpPr>
            <p:nvPr/>
          </p:nvSpPr>
          <p:spPr bwMode="auto">
            <a:xfrm>
              <a:off x="3881" y="1593"/>
              <a:ext cx="86" cy="86"/>
            </a:xfrm>
            <a:custGeom>
              <a:avLst/>
              <a:gdLst>
                <a:gd name="T0" fmla="*/ 0 w 86"/>
                <a:gd name="T1" fmla="*/ 43 h 86"/>
                <a:gd name="T2" fmla="*/ 7 w 86"/>
                <a:gd name="T3" fmla="*/ 19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7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7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7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9" name="Freeform 37"/>
            <p:cNvSpPr>
              <a:spLocks noChangeArrowheads="1"/>
            </p:cNvSpPr>
            <p:nvPr/>
          </p:nvSpPr>
          <p:spPr bwMode="auto">
            <a:xfrm>
              <a:off x="3734" y="1593"/>
              <a:ext cx="86" cy="86"/>
            </a:xfrm>
            <a:custGeom>
              <a:avLst/>
              <a:gdLst>
                <a:gd name="T0" fmla="*/ 0 w 86"/>
                <a:gd name="T1" fmla="*/ 43 h 86"/>
                <a:gd name="T2" fmla="*/ 13 w 86"/>
                <a:gd name="T3" fmla="*/ 19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13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0" name="Line 38"/>
            <p:cNvSpPr>
              <a:spLocks noChangeShapeType="1"/>
            </p:cNvSpPr>
            <p:nvPr/>
          </p:nvSpPr>
          <p:spPr bwMode="auto">
            <a:xfrm>
              <a:off x="3489" y="1636"/>
              <a:ext cx="58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1" name="Line 39"/>
            <p:cNvSpPr>
              <a:spLocks noChangeShapeType="1"/>
            </p:cNvSpPr>
            <p:nvPr/>
          </p:nvSpPr>
          <p:spPr bwMode="auto">
            <a:xfrm>
              <a:off x="3777" y="1346"/>
              <a:ext cx="1" cy="5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2" name="Freeform 40"/>
            <p:cNvSpPr>
              <a:spLocks noChangeArrowheads="1"/>
            </p:cNvSpPr>
            <p:nvPr/>
          </p:nvSpPr>
          <p:spPr bwMode="auto">
            <a:xfrm>
              <a:off x="3593" y="1593"/>
              <a:ext cx="86" cy="86"/>
            </a:xfrm>
            <a:custGeom>
              <a:avLst/>
              <a:gdLst>
                <a:gd name="T0" fmla="*/ 0 w 86"/>
                <a:gd name="T1" fmla="*/ 43 h 86"/>
                <a:gd name="T2" fmla="*/ 7 w 86"/>
                <a:gd name="T3" fmla="*/ 19 h 86"/>
                <a:gd name="T4" fmla="*/ 25 w 86"/>
                <a:gd name="T5" fmla="*/ 0 h 86"/>
                <a:gd name="T6" fmla="*/ 56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6 w 86"/>
                <a:gd name="T15" fmla="*/ 86 h 86"/>
                <a:gd name="T16" fmla="*/ 25 w 86"/>
                <a:gd name="T17" fmla="*/ 86 h 86"/>
                <a:gd name="T18" fmla="*/ 7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7" y="19"/>
                  </a:lnTo>
                  <a:lnTo>
                    <a:pt x="25" y="0"/>
                  </a:lnTo>
                  <a:lnTo>
                    <a:pt x="56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6" y="86"/>
                  </a:lnTo>
                  <a:lnTo>
                    <a:pt x="25" y="86"/>
                  </a:lnTo>
                  <a:lnTo>
                    <a:pt x="7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3" name="Freeform 41"/>
            <p:cNvSpPr>
              <a:spLocks noChangeArrowheads="1"/>
            </p:cNvSpPr>
            <p:nvPr/>
          </p:nvSpPr>
          <p:spPr bwMode="auto">
            <a:xfrm>
              <a:off x="3593" y="1741"/>
              <a:ext cx="86" cy="87"/>
            </a:xfrm>
            <a:custGeom>
              <a:avLst/>
              <a:gdLst>
                <a:gd name="T0" fmla="*/ 0 w 86"/>
                <a:gd name="T1" fmla="*/ 44 h 87"/>
                <a:gd name="T2" fmla="*/ 7 w 86"/>
                <a:gd name="T3" fmla="*/ 19 h 87"/>
                <a:gd name="T4" fmla="*/ 25 w 86"/>
                <a:gd name="T5" fmla="*/ 0 h 87"/>
                <a:gd name="T6" fmla="*/ 56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6 w 86"/>
                <a:gd name="T15" fmla="*/ 87 h 87"/>
                <a:gd name="T16" fmla="*/ 25 w 86"/>
                <a:gd name="T17" fmla="*/ 87 h 87"/>
                <a:gd name="T18" fmla="*/ 7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7" y="19"/>
                  </a:lnTo>
                  <a:lnTo>
                    <a:pt x="25" y="0"/>
                  </a:lnTo>
                  <a:lnTo>
                    <a:pt x="56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6" y="87"/>
                  </a:lnTo>
                  <a:lnTo>
                    <a:pt x="25" y="87"/>
                  </a:lnTo>
                  <a:lnTo>
                    <a:pt x="7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4" name="Freeform 42"/>
            <p:cNvSpPr>
              <a:spLocks noChangeArrowheads="1"/>
            </p:cNvSpPr>
            <p:nvPr/>
          </p:nvSpPr>
          <p:spPr bwMode="auto">
            <a:xfrm>
              <a:off x="3734" y="1741"/>
              <a:ext cx="86" cy="87"/>
            </a:xfrm>
            <a:custGeom>
              <a:avLst/>
              <a:gdLst>
                <a:gd name="T0" fmla="*/ 0 w 86"/>
                <a:gd name="T1" fmla="*/ 44 h 87"/>
                <a:gd name="T2" fmla="*/ 13 w 86"/>
                <a:gd name="T3" fmla="*/ 19 h 87"/>
                <a:gd name="T4" fmla="*/ 31 w 86"/>
                <a:gd name="T5" fmla="*/ 0 h 87"/>
                <a:gd name="T6" fmla="*/ 56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6 w 86"/>
                <a:gd name="T15" fmla="*/ 87 h 87"/>
                <a:gd name="T16" fmla="*/ 31 w 86"/>
                <a:gd name="T17" fmla="*/ 87 h 87"/>
                <a:gd name="T18" fmla="*/ 13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6" y="87"/>
                  </a:lnTo>
                  <a:lnTo>
                    <a:pt x="31" y="87"/>
                  </a:lnTo>
                  <a:lnTo>
                    <a:pt x="13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489475" name="Object 3"/>
          <p:cNvGraphicFramePr>
            <a:graphicFrameLocks noChangeAspect="1"/>
          </p:cNvGraphicFramePr>
          <p:nvPr/>
        </p:nvGraphicFramePr>
        <p:xfrm>
          <a:off x="1914673" y="4055777"/>
          <a:ext cx="27590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87" r:id="rId7" imgW="2141220" imgH="1539240" progId="Visio.Drawing.5">
                  <p:embed/>
                </p:oleObj>
              </mc:Choice>
              <mc:Fallback>
                <p:oleObj r:id="rId7" imgW="2141220" imgH="1539240" progId="Visio.Drawing.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4673" y="4055777"/>
                        <a:ext cx="27590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76" name="Object 4"/>
          <p:cNvGraphicFramePr>
            <a:graphicFrameLocks noChangeAspect="1"/>
          </p:cNvGraphicFramePr>
          <p:nvPr/>
        </p:nvGraphicFramePr>
        <p:xfrm>
          <a:off x="4754710" y="4055777"/>
          <a:ext cx="27590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88" r:id="rId9" imgW="2141220" imgH="1539240" progId="Visio.Drawing.5">
                  <p:embed/>
                </p:oleObj>
              </mc:Choice>
              <mc:Fallback>
                <p:oleObj r:id="rId9" imgW="2141220" imgH="1539240" progId="Visio.Drawing.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4710" y="4055777"/>
                        <a:ext cx="27590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77" name="Object 5"/>
          <p:cNvGraphicFramePr>
            <a:graphicFrameLocks noChangeAspect="1"/>
          </p:cNvGraphicFramePr>
          <p:nvPr/>
        </p:nvGraphicFramePr>
        <p:xfrm>
          <a:off x="7594747" y="4055777"/>
          <a:ext cx="27590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89" r:id="rId11" imgW="2141220" imgH="1539240" progId="Visio.Drawing.5">
                  <p:embed/>
                </p:oleObj>
              </mc:Choice>
              <mc:Fallback>
                <p:oleObj r:id="rId11" imgW="2141220" imgH="1539240" progId="Visio.Drawing.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4747" y="4055777"/>
                        <a:ext cx="27590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8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8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8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8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9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9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9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9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9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9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>
            <a:spLocks noChangeArrowheads="1"/>
          </p:cNvSpPr>
          <p:nvPr/>
        </p:nvSpPr>
        <p:spPr bwMode="auto">
          <a:xfrm>
            <a:off x="662382" y="1235645"/>
            <a:ext cx="8688388" cy="49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</a:rPr>
              <a:t>Define in terms of many structuring elements, denote by</a:t>
            </a:r>
          </a:p>
        </p:txBody>
      </p:sp>
      <p:sp>
        <p:nvSpPr>
          <p:cNvPr id="96259" name="Text Box 4"/>
          <p:cNvSpPr txBox="1">
            <a:spLocks noChangeArrowheads="1"/>
          </p:cNvSpPr>
          <p:nvPr/>
        </p:nvSpPr>
        <p:spPr bwMode="auto">
          <a:xfrm>
            <a:off x="6572250" y="2622550"/>
            <a:ext cx="379973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0" hangingPunct="0"/>
            <a:r>
              <a:rPr lang="en-US" altLang="zh-CN" i="1" dirty="0"/>
              <a:t>B</a:t>
            </a:r>
            <a:r>
              <a:rPr lang="en-US" altLang="zh-CN" i="1" baseline="30000" dirty="0"/>
              <a:t>i</a:t>
            </a:r>
            <a:r>
              <a:rPr lang="en-US" altLang="zh-CN" dirty="0"/>
              <a:t> is a rotation version of </a:t>
            </a:r>
            <a:r>
              <a:rPr lang="en-US" altLang="zh-CN" i="1" dirty="0"/>
              <a:t>B</a:t>
            </a:r>
            <a:r>
              <a:rPr lang="en-US" altLang="zh-CN" i="1" baseline="30000" dirty="0"/>
              <a:t>i</a:t>
            </a:r>
            <a:r>
              <a:rPr lang="en-US" altLang="zh-CN" baseline="30000" dirty="0"/>
              <a:t>-1</a:t>
            </a:r>
          </a:p>
        </p:txBody>
      </p:sp>
      <p:sp>
        <p:nvSpPr>
          <p:cNvPr id="96260" name="Rectangle 5"/>
          <p:cNvSpPr>
            <a:spLocks noChangeArrowheads="1"/>
          </p:cNvSpPr>
          <p:nvPr/>
        </p:nvSpPr>
        <p:spPr bwMode="auto">
          <a:xfrm>
            <a:off x="662382" y="3323361"/>
            <a:ext cx="97096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</a:rPr>
              <a:t>The entire process is repeated until no further changes occur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</a:rPr>
              <a:t>Usually use 8 direction structure elements.</a:t>
            </a:r>
          </a:p>
        </p:txBody>
      </p:sp>
      <p:pic>
        <p:nvPicPr>
          <p:cNvPr id="9626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889" y="2565400"/>
            <a:ext cx="2554287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1793876"/>
            <a:ext cx="42624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6263" name="Object 8"/>
          <p:cNvGraphicFramePr>
            <a:graphicFrameLocks noChangeAspect="1"/>
          </p:cNvGraphicFramePr>
          <p:nvPr/>
        </p:nvGraphicFramePr>
        <p:xfrm>
          <a:off x="1911351" y="4333876"/>
          <a:ext cx="5059363" cy="253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10" r:id="rId5" imgW="4741545" imgH="3002915" progId="Visio.Drawing.11">
                  <p:embed/>
                </p:oleObj>
              </mc:Choice>
              <mc:Fallback>
                <p:oleObj r:id="rId5" imgW="4741545" imgH="3002915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8675" b="11615"/>
                      <a:stretch>
                        <a:fillRect/>
                      </a:stretch>
                    </p:blipFill>
                    <p:spPr bwMode="auto">
                      <a:xfrm>
                        <a:off x="1911351" y="4333876"/>
                        <a:ext cx="5059363" cy="2538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Thinning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605717" y="5288388"/>
            <a:ext cx="4542574" cy="431972"/>
            <a:chOff x="4209329" y="2370130"/>
            <a:chExt cx="5333470" cy="507182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7"/>
            <a:srcRect b="55356"/>
            <a:stretch>
              <a:fillRect/>
            </a:stretch>
          </p:blipFill>
          <p:spPr>
            <a:xfrm>
              <a:off x="4209329" y="2411268"/>
              <a:ext cx="3198236" cy="46604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7"/>
            <a:srcRect l="29425" t="52146" b="1"/>
            <a:stretch>
              <a:fillRect/>
            </a:stretch>
          </p:blipFill>
          <p:spPr>
            <a:xfrm>
              <a:off x="7285639" y="2370130"/>
              <a:ext cx="2257160" cy="4995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zh-CN">
                <a:ea typeface="宋体" panose="02010600030101010101" pitchFamily="2" charset="-122"/>
              </a:rPr>
              <a:t>Boundary Extraction Example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12290" name="Rectangle 5"/>
          <p:cNvSpPr>
            <a:spLocks noChangeArrowheads="1"/>
          </p:cNvSpPr>
          <p:nvPr/>
        </p:nvSpPr>
        <p:spPr bwMode="auto">
          <a:xfrm>
            <a:off x="3954464" y="1249364"/>
            <a:ext cx="884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zh-CN" altLang="zh-CN" sz="200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endParaRPr lang="zh-CN" altLang="zh-CN" sz="2000">
              <a:latin typeface="Arial" panose="020B0604020202020204" pitchFamily="34" charset="0"/>
            </a:endParaRPr>
          </a:p>
        </p:txBody>
      </p:sp>
      <p:pic>
        <p:nvPicPr>
          <p:cNvPr id="122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4" y="1554164"/>
            <a:ext cx="2497137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Rectangle 7"/>
          <p:cNvSpPr>
            <a:spLocks noChangeArrowheads="1"/>
          </p:cNvSpPr>
          <p:nvPr/>
        </p:nvSpPr>
        <p:spPr bwMode="auto">
          <a:xfrm>
            <a:off x="6892926" y="1249364"/>
            <a:ext cx="205344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zh-CN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rosion of original</a:t>
            </a:r>
            <a:endParaRPr lang="zh-CN" altLang="zh-CN" sz="2000" dirty="0">
              <a:latin typeface="Arial" panose="020B0604020202020204" pitchFamily="34" charset="0"/>
            </a:endParaRPr>
          </a:p>
        </p:txBody>
      </p:sp>
      <p:pic>
        <p:nvPicPr>
          <p:cNvPr id="1229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14" y="1554164"/>
            <a:ext cx="2505075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Rectangle 9"/>
          <p:cNvSpPr>
            <a:spLocks noChangeArrowheads="1"/>
          </p:cNvSpPr>
          <p:nvPr/>
        </p:nvSpPr>
        <p:spPr bwMode="auto">
          <a:xfrm>
            <a:off x="3903103" y="4014789"/>
            <a:ext cx="1524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eaLnBrk="0" hangingPunct="0"/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r>
              <a:rPr lang="zh-CN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oundary</a:t>
            </a:r>
            <a:endParaRPr lang="zh-CN" altLang="zh-CN" sz="2000" dirty="0">
              <a:latin typeface="Arial" panose="020B0604020202020204" pitchFamily="34" charset="0"/>
            </a:endParaRPr>
          </a:p>
        </p:txBody>
      </p:sp>
      <p:pic>
        <p:nvPicPr>
          <p:cNvPr id="12295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4" y="4386264"/>
            <a:ext cx="2497137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Rectangle 11"/>
          <p:cNvSpPr>
            <a:spLocks noChangeArrowheads="1"/>
          </p:cNvSpPr>
          <p:nvPr/>
        </p:nvSpPr>
        <p:spPr bwMode="auto">
          <a:xfrm>
            <a:off x="6181725" y="3994150"/>
            <a:ext cx="36845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eaLnBrk="0" hangingPunct="0"/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r>
              <a:rPr lang="zh-CN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oundary overlaid on original</a:t>
            </a:r>
            <a:endParaRPr lang="zh-CN" altLang="zh-CN" sz="2000" dirty="0">
              <a:latin typeface="Arial" panose="020B0604020202020204" pitchFamily="34" charset="0"/>
            </a:endParaRPr>
          </a:p>
        </p:txBody>
      </p:sp>
      <p:pic>
        <p:nvPicPr>
          <p:cNvPr id="12297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14" y="4386264"/>
            <a:ext cx="2490787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64" y="5625052"/>
            <a:ext cx="399415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7" name="矩形 1"/>
          <p:cNvSpPr>
            <a:spLocks noChangeArrowheads="1"/>
          </p:cNvSpPr>
          <p:nvPr/>
        </p:nvSpPr>
        <p:spPr bwMode="auto">
          <a:xfrm>
            <a:off x="509155" y="1387476"/>
            <a:ext cx="4907503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0" hangingPunct="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/>
              <a:t>如果结构元素不同或顺序不同，细化的结果未必一样</a:t>
            </a:r>
            <a:r>
              <a:rPr lang="en-US" altLang="zh-CN" sz="2000" dirty="0"/>
              <a:t>.</a:t>
            </a:r>
            <a:endParaRPr lang="zh-CN" altLang="en-US" sz="2000" dirty="0"/>
          </a:p>
          <a:p>
            <a:pPr algn="just" eaLnBrk="0" hangingPunct="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/>
              <a:t>Louisa Lam, </a:t>
            </a:r>
            <a:r>
              <a:rPr lang="en-US" altLang="zh-CN" sz="2000" dirty="0" err="1"/>
              <a:t>Seong-Whan</a:t>
            </a:r>
            <a:r>
              <a:rPr lang="en-US" altLang="zh-CN" sz="2000" dirty="0"/>
              <a:t> Lee, and </a:t>
            </a:r>
            <a:r>
              <a:rPr lang="en-US" altLang="zh-CN" sz="2000" dirty="0" err="1"/>
              <a:t>Ching</a:t>
            </a:r>
            <a:r>
              <a:rPr lang="en-US" altLang="zh-CN" sz="2000" dirty="0"/>
              <a:t> Y. </a:t>
            </a:r>
            <a:r>
              <a:rPr lang="en-US" altLang="zh-CN" sz="2000" dirty="0" err="1"/>
              <a:t>Suen</a:t>
            </a:r>
            <a:r>
              <a:rPr lang="en-US" altLang="zh-CN" sz="2000" dirty="0"/>
              <a:t>. “Thinning methodologies-a comprehensive survey.” IEEE Transactions on Pattern Analysis and Machine Intelligence, 14(9)(1992): 869-885.</a:t>
            </a:r>
          </a:p>
          <a:p>
            <a:pPr algn="just" eaLnBrk="0" hangingPunct="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/>
              <a:t>这篇细化算法的综述论文引用了上百篇论文</a:t>
            </a:r>
            <a:r>
              <a:rPr lang="en-US" altLang="zh-CN" sz="2000" dirty="0"/>
              <a:t>.</a:t>
            </a:r>
            <a:endParaRPr lang="zh-CN" altLang="en-US" sz="2000" dirty="0"/>
          </a:p>
          <a:p>
            <a:pPr algn="just" eaLnBrk="0" hangingPunct="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/>
              <a:t>没有一个最优的细化算法，可以到处通用</a:t>
            </a:r>
            <a:r>
              <a:rPr lang="en-US" altLang="zh-CN" sz="2000" dirty="0"/>
              <a:t>.</a:t>
            </a:r>
            <a:endParaRPr lang="zh-CN" altLang="en-US" sz="20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Thinning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50</a:t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325" y="1387475"/>
            <a:ext cx="6362700" cy="46799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Thinning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98306" name="组合 216"/>
          <p:cNvGrpSpPr/>
          <p:nvPr/>
        </p:nvGrpSpPr>
        <p:grpSpPr bwMode="auto">
          <a:xfrm>
            <a:off x="2058988" y="1390651"/>
            <a:ext cx="2451100" cy="1457325"/>
            <a:chOff x="904875" y="1738313"/>
            <a:chExt cx="2451100" cy="1457325"/>
          </a:xfrm>
        </p:grpSpPr>
        <p:sp>
          <p:nvSpPr>
            <p:cNvPr id="98307" name="Rectangle 6"/>
            <p:cNvSpPr>
              <a:spLocks noChangeArrowheads="1"/>
            </p:cNvSpPr>
            <p:nvPr/>
          </p:nvSpPr>
          <p:spPr bwMode="auto">
            <a:xfrm>
              <a:off x="1851025" y="1738313"/>
              <a:ext cx="103188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000000"/>
                  </a:solidFill>
                  <a:latin typeface="宋体" panose="02010600030101010101" pitchFamily="2" charset="-122"/>
                </a:rPr>
                <a:t>S</a:t>
              </a:r>
              <a:endParaRPr lang="en-US" altLang="zh-CN"/>
            </a:p>
          </p:txBody>
        </p:sp>
        <p:sp>
          <p:nvSpPr>
            <p:cNvPr id="98308" name="Freeform 7"/>
            <p:cNvSpPr>
              <a:spLocks noChangeArrowheads="1"/>
            </p:cNvSpPr>
            <p:nvPr/>
          </p:nvSpPr>
          <p:spPr bwMode="auto">
            <a:xfrm>
              <a:off x="911225" y="2365375"/>
              <a:ext cx="138113" cy="127000"/>
            </a:xfrm>
            <a:custGeom>
              <a:avLst/>
              <a:gdLst>
                <a:gd name="T0" fmla="*/ 0 w 87"/>
                <a:gd name="T1" fmla="*/ 43 h 80"/>
                <a:gd name="T2" fmla="*/ 6 w 87"/>
                <a:gd name="T3" fmla="*/ 12 h 80"/>
                <a:gd name="T4" fmla="*/ 31 w 87"/>
                <a:gd name="T5" fmla="*/ 0 h 80"/>
                <a:gd name="T6" fmla="*/ 56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56 w 87"/>
                <a:gd name="T15" fmla="*/ 80 h 80"/>
                <a:gd name="T16" fmla="*/ 31 w 87"/>
                <a:gd name="T17" fmla="*/ 80 h 80"/>
                <a:gd name="T18" fmla="*/ 6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09" name="Freeform 8"/>
            <p:cNvSpPr>
              <a:spLocks noChangeArrowheads="1"/>
            </p:cNvSpPr>
            <p:nvPr/>
          </p:nvSpPr>
          <p:spPr bwMode="auto">
            <a:xfrm>
              <a:off x="1136650" y="2365375"/>
              <a:ext cx="146050" cy="127000"/>
            </a:xfrm>
            <a:custGeom>
              <a:avLst/>
              <a:gdLst>
                <a:gd name="T0" fmla="*/ 0 w 92"/>
                <a:gd name="T1" fmla="*/ 43 h 80"/>
                <a:gd name="T2" fmla="*/ 12 w 92"/>
                <a:gd name="T3" fmla="*/ 12 h 80"/>
                <a:gd name="T4" fmla="*/ 31 w 92"/>
                <a:gd name="T5" fmla="*/ 0 h 80"/>
                <a:gd name="T6" fmla="*/ 62 w 92"/>
                <a:gd name="T7" fmla="*/ 0 h 80"/>
                <a:gd name="T8" fmla="*/ 80 w 92"/>
                <a:gd name="T9" fmla="*/ 12 h 80"/>
                <a:gd name="T10" fmla="*/ 92 w 92"/>
                <a:gd name="T11" fmla="*/ 43 h 80"/>
                <a:gd name="T12" fmla="*/ 80 w 92"/>
                <a:gd name="T13" fmla="*/ 68 h 80"/>
                <a:gd name="T14" fmla="*/ 62 w 92"/>
                <a:gd name="T15" fmla="*/ 80 h 80"/>
                <a:gd name="T16" fmla="*/ 31 w 92"/>
                <a:gd name="T17" fmla="*/ 80 h 80"/>
                <a:gd name="T18" fmla="*/ 12 w 92"/>
                <a:gd name="T19" fmla="*/ 68 h 80"/>
                <a:gd name="T20" fmla="*/ 0 w 92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0">
                  <a:moveTo>
                    <a:pt x="0" y="43"/>
                  </a:moveTo>
                  <a:lnTo>
                    <a:pt x="12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10" name="Freeform 9"/>
            <p:cNvSpPr>
              <a:spLocks noChangeArrowheads="1"/>
            </p:cNvSpPr>
            <p:nvPr/>
          </p:nvSpPr>
          <p:spPr bwMode="auto">
            <a:xfrm>
              <a:off x="1136650" y="2590800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11" name="Freeform 10"/>
            <p:cNvSpPr>
              <a:spLocks noChangeArrowheads="1"/>
            </p:cNvSpPr>
            <p:nvPr/>
          </p:nvSpPr>
          <p:spPr bwMode="auto">
            <a:xfrm>
              <a:off x="1371600" y="23653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12" name="Freeform 11"/>
            <p:cNvSpPr>
              <a:spLocks noChangeArrowheads="1"/>
            </p:cNvSpPr>
            <p:nvPr/>
          </p:nvSpPr>
          <p:spPr bwMode="auto">
            <a:xfrm>
              <a:off x="1371600" y="25908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13" name="Freeform 12"/>
            <p:cNvSpPr>
              <a:spLocks noChangeArrowheads="1"/>
            </p:cNvSpPr>
            <p:nvPr/>
          </p:nvSpPr>
          <p:spPr bwMode="auto">
            <a:xfrm>
              <a:off x="1606550" y="23653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14" name="Freeform 13"/>
            <p:cNvSpPr>
              <a:spLocks noChangeArrowheads="1"/>
            </p:cNvSpPr>
            <p:nvPr/>
          </p:nvSpPr>
          <p:spPr bwMode="auto">
            <a:xfrm>
              <a:off x="1830388" y="2590800"/>
              <a:ext cx="138112" cy="136525"/>
            </a:xfrm>
            <a:custGeom>
              <a:avLst/>
              <a:gdLst>
                <a:gd name="T0" fmla="*/ 0 w 87"/>
                <a:gd name="T1" fmla="*/ 43 h 86"/>
                <a:gd name="T2" fmla="*/ 13 w 87"/>
                <a:gd name="T3" fmla="*/ 19 h 86"/>
                <a:gd name="T4" fmla="*/ 31 w 87"/>
                <a:gd name="T5" fmla="*/ 0 h 86"/>
                <a:gd name="T6" fmla="*/ 62 w 87"/>
                <a:gd name="T7" fmla="*/ 0 h 86"/>
                <a:gd name="T8" fmla="*/ 80 w 87"/>
                <a:gd name="T9" fmla="*/ 19 h 86"/>
                <a:gd name="T10" fmla="*/ 87 w 87"/>
                <a:gd name="T11" fmla="*/ 43 h 86"/>
                <a:gd name="T12" fmla="*/ 80 w 87"/>
                <a:gd name="T13" fmla="*/ 68 h 86"/>
                <a:gd name="T14" fmla="*/ 62 w 87"/>
                <a:gd name="T15" fmla="*/ 86 h 86"/>
                <a:gd name="T16" fmla="*/ 31 w 87"/>
                <a:gd name="T17" fmla="*/ 86 h 86"/>
                <a:gd name="T18" fmla="*/ 13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15" name="Freeform 14"/>
            <p:cNvSpPr>
              <a:spLocks noChangeArrowheads="1"/>
            </p:cNvSpPr>
            <p:nvPr/>
          </p:nvSpPr>
          <p:spPr bwMode="auto">
            <a:xfrm>
              <a:off x="1830388" y="2365375"/>
              <a:ext cx="138112" cy="127000"/>
            </a:xfrm>
            <a:custGeom>
              <a:avLst/>
              <a:gdLst>
                <a:gd name="T0" fmla="*/ 0 w 87"/>
                <a:gd name="T1" fmla="*/ 43 h 80"/>
                <a:gd name="T2" fmla="*/ 13 w 87"/>
                <a:gd name="T3" fmla="*/ 12 h 80"/>
                <a:gd name="T4" fmla="*/ 31 w 87"/>
                <a:gd name="T5" fmla="*/ 0 h 80"/>
                <a:gd name="T6" fmla="*/ 62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62 w 87"/>
                <a:gd name="T15" fmla="*/ 80 h 80"/>
                <a:gd name="T16" fmla="*/ 31 w 87"/>
                <a:gd name="T17" fmla="*/ 80 h 80"/>
                <a:gd name="T18" fmla="*/ 13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13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16" name="Freeform 15"/>
            <p:cNvSpPr>
              <a:spLocks noChangeArrowheads="1"/>
            </p:cNvSpPr>
            <p:nvPr/>
          </p:nvSpPr>
          <p:spPr bwMode="auto">
            <a:xfrm>
              <a:off x="2065338" y="25908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17" name="Freeform 16"/>
            <p:cNvSpPr>
              <a:spLocks noChangeArrowheads="1"/>
            </p:cNvSpPr>
            <p:nvPr/>
          </p:nvSpPr>
          <p:spPr bwMode="auto">
            <a:xfrm>
              <a:off x="2065338" y="23653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6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6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18" name="Freeform 17"/>
            <p:cNvSpPr>
              <a:spLocks noChangeArrowheads="1"/>
            </p:cNvSpPr>
            <p:nvPr/>
          </p:nvSpPr>
          <p:spPr bwMode="auto">
            <a:xfrm>
              <a:off x="1606550" y="25908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0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19" name="Freeform 18"/>
            <p:cNvSpPr>
              <a:spLocks noChangeArrowheads="1"/>
            </p:cNvSpPr>
            <p:nvPr/>
          </p:nvSpPr>
          <p:spPr bwMode="auto">
            <a:xfrm>
              <a:off x="911225" y="2130425"/>
              <a:ext cx="138113" cy="136525"/>
            </a:xfrm>
            <a:custGeom>
              <a:avLst/>
              <a:gdLst>
                <a:gd name="T0" fmla="*/ 0 w 87"/>
                <a:gd name="T1" fmla="*/ 43 h 86"/>
                <a:gd name="T2" fmla="*/ 6 w 87"/>
                <a:gd name="T3" fmla="*/ 18 h 86"/>
                <a:gd name="T4" fmla="*/ 31 w 87"/>
                <a:gd name="T5" fmla="*/ 0 h 86"/>
                <a:gd name="T6" fmla="*/ 56 w 87"/>
                <a:gd name="T7" fmla="*/ 0 h 86"/>
                <a:gd name="T8" fmla="*/ 80 w 87"/>
                <a:gd name="T9" fmla="*/ 18 h 86"/>
                <a:gd name="T10" fmla="*/ 87 w 87"/>
                <a:gd name="T11" fmla="*/ 43 h 86"/>
                <a:gd name="T12" fmla="*/ 80 w 87"/>
                <a:gd name="T13" fmla="*/ 68 h 86"/>
                <a:gd name="T14" fmla="*/ 56 w 87"/>
                <a:gd name="T15" fmla="*/ 86 h 86"/>
                <a:gd name="T16" fmla="*/ 31 w 87"/>
                <a:gd name="T17" fmla="*/ 86 h 86"/>
                <a:gd name="T18" fmla="*/ 6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20" name="Freeform 19"/>
            <p:cNvSpPr>
              <a:spLocks noChangeArrowheads="1"/>
            </p:cNvSpPr>
            <p:nvPr/>
          </p:nvSpPr>
          <p:spPr bwMode="auto">
            <a:xfrm>
              <a:off x="1136650" y="2130425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8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8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8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8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21" name="Freeform 20"/>
            <p:cNvSpPr>
              <a:spLocks noChangeArrowheads="1"/>
            </p:cNvSpPr>
            <p:nvPr/>
          </p:nvSpPr>
          <p:spPr bwMode="auto">
            <a:xfrm>
              <a:off x="1371600" y="21304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22" name="Freeform 21"/>
            <p:cNvSpPr>
              <a:spLocks noChangeArrowheads="1"/>
            </p:cNvSpPr>
            <p:nvPr/>
          </p:nvSpPr>
          <p:spPr bwMode="auto">
            <a:xfrm>
              <a:off x="1606550" y="21304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0 w 86"/>
                <a:gd name="T5" fmla="*/ 0 h 86"/>
                <a:gd name="T6" fmla="*/ 55 w 86"/>
                <a:gd name="T7" fmla="*/ 0 h 86"/>
                <a:gd name="T8" fmla="*/ 74 w 86"/>
                <a:gd name="T9" fmla="*/ 18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8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23" name="Freeform 22"/>
            <p:cNvSpPr>
              <a:spLocks noChangeArrowheads="1"/>
            </p:cNvSpPr>
            <p:nvPr/>
          </p:nvSpPr>
          <p:spPr bwMode="auto">
            <a:xfrm>
              <a:off x="1830388" y="2130425"/>
              <a:ext cx="138112" cy="136525"/>
            </a:xfrm>
            <a:custGeom>
              <a:avLst/>
              <a:gdLst>
                <a:gd name="T0" fmla="*/ 0 w 87"/>
                <a:gd name="T1" fmla="*/ 43 h 86"/>
                <a:gd name="T2" fmla="*/ 13 w 87"/>
                <a:gd name="T3" fmla="*/ 18 h 86"/>
                <a:gd name="T4" fmla="*/ 31 w 87"/>
                <a:gd name="T5" fmla="*/ 0 h 86"/>
                <a:gd name="T6" fmla="*/ 62 w 87"/>
                <a:gd name="T7" fmla="*/ 0 h 86"/>
                <a:gd name="T8" fmla="*/ 80 w 87"/>
                <a:gd name="T9" fmla="*/ 18 h 86"/>
                <a:gd name="T10" fmla="*/ 87 w 87"/>
                <a:gd name="T11" fmla="*/ 43 h 86"/>
                <a:gd name="T12" fmla="*/ 80 w 87"/>
                <a:gd name="T13" fmla="*/ 68 h 86"/>
                <a:gd name="T14" fmla="*/ 62 w 87"/>
                <a:gd name="T15" fmla="*/ 86 h 86"/>
                <a:gd name="T16" fmla="*/ 31 w 87"/>
                <a:gd name="T17" fmla="*/ 86 h 86"/>
                <a:gd name="T18" fmla="*/ 13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13" y="18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8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24" name="Freeform 23"/>
            <p:cNvSpPr>
              <a:spLocks noChangeArrowheads="1"/>
            </p:cNvSpPr>
            <p:nvPr/>
          </p:nvSpPr>
          <p:spPr bwMode="auto">
            <a:xfrm>
              <a:off x="2065338" y="21304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25" name="Freeform 24"/>
            <p:cNvSpPr>
              <a:spLocks noChangeArrowheads="1"/>
            </p:cNvSpPr>
            <p:nvPr/>
          </p:nvSpPr>
          <p:spPr bwMode="auto">
            <a:xfrm>
              <a:off x="2300288" y="21304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25 w 86"/>
                <a:gd name="T5" fmla="*/ 0 h 86"/>
                <a:gd name="T6" fmla="*/ 55 w 86"/>
                <a:gd name="T7" fmla="*/ 0 h 86"/>
                <a:gd name="T8" fmla="*/ 74 w 86"/>
                <a:gd name="T9" fmla="*/ 18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25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8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25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26" name="Freeform 25"/>
            <p:cNvSpPr>
              <a:spLocks noChangeArrowheads="1"/>
            </p:cNvSpPr>
            <p:nvPr/>
          </p:nvSpPr>
          <p:spPr bwMode="auto">
            <a:xfrm>
              <a:off x="2525713" y="21304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27" name="Freeform 26"/>
            <p:cNvSpPr>
              <a:spLocks noChangeArrowheads="1"/>
            </p:cNvSpPr>
            <p:nvPr/>
          </p:nvSpPr>
          <p:spPr bwMode="auto">
            <a:xfrm>
              <a:off x="2760663" y="21304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0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28" name="Freeform 27"/>
            <p:cNvSpPr>
              <a:spLocks noChangeArrowheads="1"/>
            </p:cNvSpPr>
            <p:nvPr/>
          </p:nvSpPr>
          <p:spPr bwMode="auto">
            <a:xfrm>
              <a:off x="2984500" y="2130425"/>
              <a:ext cx="147638" cy="136525"/>
            </a:xfrm>
            <a:custGeom>
              <a:avLst/>
              <a:gdLst>
                <a:gd name="T0" fmla="*/ 0 w 93"/>
                <a:gd name="T1" fmla="*/ 43 h 86"/>
                <a:gd name="T2" fmla="*/ 13 w 93"/>
                <a:gd name="T3" fmla="*/ 18 h 86"/>
                <a:gd name="T4" fmla="*/ 31 w 93"/>
                <a:gd name="T5" fmla="*/ 0 h 86"/>
                <a:gd name="T6" fmla="*/ 62 w 93"/>
                <a:gd name="T7" fmla="*/ 0 h 86"/>
                <a:gd name="T8" fmla="*/ 80 w 93"/>
                <a:gd name="T9" fmla="*/ 18 h 86"/>
                <a:gd name="T10" fmla="*/ 93 w 93"/>
                <a:gd name="T11" fmla="*/ 43 h 86"/>
                <a:gd name="T12" fmla="*/ 80 w 93"/>
                <a:gd name="T13" fmla="*/ 68 h 86"/>
                <a:gd name="T14" fmla="*/ 62 w 93"/>
                <a:gd name="T15" fmla="*/ 86 h 86"/>
                <a:gd name="T16" fmla="*/ 31 w 93"/>
                <a:gd name="T17" fmla="*/ 86 h 86"/>
                <a:gd name="T18" fmla="*/ 13 w 93"/>
                <a:gd name="T19" fmla="*/ 68 h 86"/>
                <a:gd name="T20" fmla="*/ 0 w 93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86">
                  <a:moveTo>
                    <a:pt x="0" y="43"/>
                  </a:moveTo>
                  <a:lnTo>
                    <a:pt x="13" y="18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8"/>
                  </a:lnTo>
                  <a:lnTo>
                    <a:pt x="93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29" name="Freeform 28"/>
            <p:cNvSpPr>
              <a:spLocks noChangeArrowheads="1"/>
            </p:cNvSpPr>
            <p:nvPr/>
          </p:nvSpPr>
          <p:spPr bwMode="auto">
            <a:xfrm>
              <a:off x="3219450" y="21304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30" name="Freeform 29"/>
            <p:cNvSpPr>
              <a:spLocks noChangeArrowheads="1"/>
            </p:cNvSpPr>
            <p:nvPr/>
          </p:nvSpPr>
          <p:spPr bwMode="auto">
            <a:xfrm>
              <a:off x="2300288" y="23653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25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25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25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31" name="Freeform 30"/>
            <p:cNvSpPr>
              <a:spLocks noChangeArrowheads="1"/>
            </p:cNvSpPr>
            <p:nvPr/>
          </p:nvSpPr>
          <p:spPr bwMode="auto">
            <a:xfrm>
              <a:off x="2525713" y="23653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32" name="Freeform 31"/>
            <p:cNvSpPr>
              <a:spLocks noChangeArrowheads="1"/>
            </p:cNvSpPr>
            <p:nvPr/>
          </p:nvSpPr>
          <p:spPr bwMode="auto">
            <a:xfrm>
              <a:off x="2760663" y="23653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33" name="Freeform 32"/>
            <p:cNvSpPr>
              <a:spLocks noChangeArrowheads="1"/>
            </p:cNvSpPr>
            <p:nvPr/>
          </p:nvSpPr>
          <p:spPr bwMode="auto">
            <a:xfrm>
              <a:off x="2300288" y="25908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25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25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25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34" name="Freeform 33"/>
            <p:cNvSpPr>
              <a:spLocks noChangeArrowheads="1"/>
            </p:cNvSpPr>
            <p:nvPr/>
          </p:nvSpPr>
          <p:spPr bwMode="auto">
            <a:xfrm>
              <a:off x="2525713" y="25908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35" name="Freeform 34"/>
            <p:cNvSpPr>
              <a:spLocks noChangeArrowheads="1"/>
            </p:cNvSpPr>
            <p:nvPr/>
          </p:nvSpPr>
          <p:spPr bwMode="auto">
            <a:xfrm>
              <a:off x="2760663" y="25908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0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36" name="Freeform 35"/>
            <p:cNvSpPr>
              <a:spLocks noChangeArrowheads="1"/>
            </p:cNvSpPr>
            <p:nvPr/>
          </p:nvSpPr>
          <p:spPr bwMode="auto">
            <a:xfrm>
              <a:off x="1371600" y="28257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37" name="Freeform 36"/>
            <p:cNvSpPr>
              <a:spLocks noChangeArrowheads="1"/>
            </p:cNvSpPr>
            <p:nvPr/>
          </p:nvSpPr>
          <p:spPr bwMode="auto">
            <a:xfrm>
              <a:off x="1830388" y="2825750"/>
              <a:ext cx="138112" cy="138113"/>
            </a:xfrm>
            <a:custGeom>
              <a:avLst/>
              <a:gdLst>
                <a:gd name="T0" fmla="*/ 0 w 87"/>
                <a:gd name="T1" fmla="*/ 44 h 87"/>
                <a:gd name="T2" fmla="*/ 13 w 87"/>
                <a:gd name="T3" fmla="*/ 19 h 87"/>
                <a:gd name="T4" fmla="*/ 31 w 87"/>
                <a:gd name="T5" fmla="*/ 0 h 87"/>
                <a:gd name="T6" fmla="*/ 62 w 87"/>
                <a:gd name="T7" fmla="*/ 0 h 87"/>
                <a:gd name="T8" fmla="*/ 80 w 87"/>
                <a:gd name="T9" fmla="*/ 19 h 87"/>
                <a:gd name="T10" fmla="*/ 87 w 87"/>
                <a:gd name="T11" fmla="*/ 44 h 87"/>
                <a:gd name="T12" fmla="*/ 80 w 87"/>
                <a:gd name="T13" fmla="*/ 68 h 87"/>
                <a:gd name="T14" fmla="*/ 62 w 87"/>
                <a:gd name="T15" fmla="*/ 87 h 87"/>
                <a:gd name="T16" fmla="*/ 31 w 87"/>
                <a:gd name="T17" fmla="*/ 87 h 87"/>
                <a:gd name="T18" fmla="*/ 13 w 87"/>
                <a:gd name="T19" fmla="*/ 68 h 87"/>
                <a:gd name="T20" fmla="*/ 0 w 87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7">
                  <a:moveTo>
                    <a:pt x="0" y="44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4"/>
                  </a:lnTo>
                  <a:lnTo>
                    <a:pt x="80" y="68"/>
                  </a:lnTo>
                  <a:lnTo>
                    <a:pt x="62" y="87"/>
                  </a:lnTo>
                  <a:lnTo>
                    <a:pt x="31" y="87"/>
                  </a:lnTo>
                  <a:lnTo>
                    <a:pt x="13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38" name="Freeform 37"/>
            <p:cNvSpPr>
              <a:spLocks noChangeArrowheads="1"/>
            </p:cNvSpPr>
            <p:nvPr/>
          </p:nvSpPr>
          <p:spPr bwMode="auto">
            <a:xfrm>
              <a:off x="2065338" y="28257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6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6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6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39" name="Freeform 38"/>
            <p:cNvSpPr>
              <a:spLocks noChangeArrowheads="1"/>
            </p:cNvSpPr>
            <p:nvPr/>
          </p:nvSpPr>
          <p:spPr bwMode="auto">
            <a:xfrm>
              <a:off x="1606550" y="28257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0 w 86"/>
                <a:gd name="T5" fmla="*/ 0 h 87"/>
                <a:gd name="T6" fmla="*/ 55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5 w 86"/>
                <a:gd name="T15" fmla="*/ 87 h 87"/>
                <a:gd name="T16" fmla="*/ 30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5" y="87"/>
                  </a:lnTo>
                  <a:lnTo>
                    <a:pt x="30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40" name="Freeform 39"/>
            <p:cNvSpPr>
              <a:spLocks noChangeArrowheads="1"/>
            </p:cNvSpPr>
            <p:nvPr/>
          </p:nvSpPr>
          <p:spPr bwMode="auto">
            <a:xfrm>
              <a:off x="2300288" y="28257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25 w 86"/>
                <a:gd name="T5" fmla="*/ 0 h 87"/>
                <a:gd name="T6" fmla="*/ 55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5 w 86"/>
                <a:gd name="T15" fmla="*/ 87 h 87"/>
                <a:gd name="T16" fmla="*/ 25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5" y="87"/>
                  </a:lnTo>
                  <a:lnTo>
                    <a:pt x="25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41" name="Freeform 40"/>
            <p:cNvSpPr>
              <a:spLocks noChangeArrowheads="1"/>
            </p:cNvSpPr>
            <p:nvPr/>
          </p:nvSpPr>
          <p:spPr bwMode="auto">
            <a:xfrm>
              <a:off x="2525713" y="28257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42" name="Freeform 41"/>
            <p:cNvSpPr>
              <a:spLocks noChangeArrowheads="1"/>
            </p:cNvSpPr>
            <p:nvPr/>
          </p:nvSpPr>
          <p:spPr bwMode="auto">
            <a:xfrm>
              <a:off x="2760663" y="28257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0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0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0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43" name="Freeform 42"/>
            <p:cNvSpPr>
              <a:spLocks noChangeArrowheads="1"/>
            </p:cNvSpPr>
            <p:nvPr/>
          </p:nvSpPr>
          <p:spPr bwMode="auto">
            <a:xfrm>
              <a:off x="2065338" y="306228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6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6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44" name="Freeform 43"/>
            <p:cNvSpPr>
              <a:spLocks noChangeArrowheads="1"/>
            </p:cNvSpPr>
            <p:nvPr/>
          </p:nvSpPr>
          <p:spPr bwMode="auto">
            <a:xfrm>
              <a:off x="2300288" y="306228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25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37 h 80"/>
                <a:gd name="T12" fmla="*/ 74 w 86"/>
                <a:gd name="T13" fmla="*/ 68 h 80"/>
                <a:gd name="T14" fmla="*/ 55 w 86"/>
                <a:gd name="T15" fmla="*/ 80 h 80"/>
                <a:gd name="T16" fmla="*/ 25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37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25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45" name="Freeform 44"/>
            <p:cNvSpPr>
              <a:spLocks noChangeArrowheads="1"/>
            </p:cNvSpPr>
            <p:nvPr/>
          </p:nvSpPr>
          <p:spPr bwMode="auto">
            <a:xfrm>
              <a:off x="2525713" y="306228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46" name="Freeform 45"/>
            <p:cNvSpPr>
              <a:spLocks noChangeArrowheads="1"/>
            </p:cNvSpPr>
            <p:nvPr/>
          </p:nvSpPr>
          <p:spPr bwMode="auto">
            <a:xfrm>
              <a:off x="2760663" y="306228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47" name="Freeform 46"/>
            <p:cNvSpPr>
              <a:spLocks noChangeArrowheads="1"/>
            </p:cNvSpPr>
            <p:nvPr/>
          </p:nvSpPr>
          <p:spPr bwMode="auto">
            <a:xfrm>
              <a:off x="904875" y="2576513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48" name="Freeform 47"/>
            <p:cNvSpPr>
              <a:spLocks noChangeArrowheads="1"/>
            </p:cNvSpPr>
            <p:nvPr/>
          </p:nvSpPr>
          <p:spPr bwMode="auto">
            <a:xfrm>
              <a:off x="908050" y="2811463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49" name="Freeform 48"/>
            <p:cNvSpPr>
              <a:spLocks noChangeArrowheads="1"/>
            </p:cNvSpPr>
            <p:nvPr/>
          </p:nvSpPr>
          <p:spPr bwMode="auto">
            <a:xfrm>
              <a:off x="1139825" y="2811463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50" name="Freeform 49"/>
            <p:cNvSpPr>
              <a:spLocks noChangeArrowheads="1"/>
            </p:cNvSpPr>
            <p:nvPr/>
          </p:nvSpPr>
          <p:spPr bwMode="auto">
            <a:xfrm>
              <a:off x="1139825" y="30575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51" name="Freeform 50"/>
            <p:cNvSpPr>
              <a:spLocks noChangeArrowheads="1"/>
            </p:cNvSpPr>
            <p:nvPr/>
          </p:nvSpPr>
          <p:spPr bwMode="auto">
            <a:xfrm>
              <a:off x="908050" y="30575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52" name="Freeform 51"/>
            <p:cNvSpPr>
              <a:spLocks noChangeArrowheads="1"/>
            </p:cNvSpPr>
            <p:nvPr/>
          </p:nvSpPr>
          <p:spPr bwMode="auto">
            <a:xfrm>
              <a:off x="1357313" y="30575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8353" name="组合 217"/>
          <p:cNvGrpSpPr/>
          <p:nvPr/>
        </p:nvGrpSpPr>
        <p:grpSpPr bwMode="auto">
          <a:xfrm>
            <a:off x="7431088" y="1454151"/>
            <a:ext cx="2451100" cy="1457325"/>
            <a:chOff x="5027613" y="1766888"/>
            <a:chExt cx="2451100" cy="1457325"/>
          </a:xfrm>
        </p:grpSpPr>
        <p:sp>
          <p:nvSpPr>
            <p:cNvPr id="98354" name="Rectangle 53"/>
            <p:cNvSpPr>
              <a:spLocks noChangeArrowheads="1"/>
            </p:cNvSpPr>
            <p:nvPr/>
          </p:nvSpPr>
          <p:spPr bwMode="auto">
            <a:xfrm>
              <a:off x="5973763" y="1766888"/>
              <a:ext cx="41678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000000"/>
                  </a:solidFill>
                  <a:latin typeface="宋体" panose="02010600030101010101" pitchFamily="2" charset="-122"/>
                </a:rPr>
                <a:t>S1:1</a:t>
              </a:r>
              <a:endParaRPr lang="en-US" altLang="zh-CN"/>
            </a:p>
          </p:txBody>
        </p:sp>
        <p:sp>
          <p:nvSpPr>
            <p:cNvPr id="98355" name="Freeform 54"/>
            <p:cNvSpPr>
              <a:spLocks noChangeArrowheads="1"/>
            </p:cNvSpPr>
            <p:nvPr/>
          </p:nvSpPr>
          <p:spPr bwMode="auto">
            <a:xfrm>
              <a:off x="5033963" y="2393950"/>
              <a:ext cx="138112" cy="127000"/>
            </a:xfrm>
            <a:custGeom>
              <a:avLst/>
              <a:gdLst>
                <a:gd name="T0" fmla="*/ 0 w 87"/>
                <a:gd name="T1" fmla="*/ 43 h 80"/>
                <a:gd name="T2" fmla="*/ 6 w 87"/>
                <a:gd name="T3" fmla="*/ 12 h 80"/>
                <a:gd name="T4" fmla="*/ 31 w 87"/>
                <a:gd name="T5" fmla="*/ 0 h 80"/>
                <a:gd name="T6" fmla="*/ 56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56 w 87"/>
                <a:gd name="T15" fmla="*/ 80 h 80"/>
                <a:gd name="T16" fmla="*/ 31 w 87"/>
                <a:gd name="T17" fmla="*/ 80 h 80"/>
                <a:gd name="T18" fmla="*/ 6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56" name="Freeform 55"/>
            <p:cNvSpPr>
              <a:spLocks noChangeArrowheads="1"/>
            </p:cNvSpPr>
            <p:nvPr/>
          </p:nvSpPr>
          <p:spPr bwMode="auto">
            <a:xfrm>
              <a:off x="5259388" y="2393950"/>
              <a:ext cx="146050" cy="127000"/>
            </a:xfrm>
            <a:custGeom>
              <a:avLst/>
              <a:gdLst>
                <a:gd name="T0" fmla="*/ 0 w 92"/>
                <a:gd name="T1" fmla="*/ 43 h 80"/>
                <a:gd name="T2" fmla="*/ 12 w 92"/>
                <a:gd name="T3" fmla="*/ 12 h 80"/>
                <a:gd name="T4" fmla="*/ 31 w 92"/>
                <a:gd name="T5" fmla="*/ 0 h 80"/>
                <a:gd name="T6" fmla="*/ 62 w 92"/>
                <a:gd name="T7" fmla="*/ 0 h 80"/>
                <a:gd name="T8" fmla="*/ 80 w 92"/>
                <a:gd name="T9" fmla="*/ 12 h 80"/>
                <a:gd name="T10" fmla="*/ 92 w 92"/>
                <a:gd name="T11" fmla="*/ 43 h 80"/>
                <a:gd name="T12" fmla="*/ 80 w 92"/>
                <a:gd name="T13" fmla="*/ 68 h 80"/>
                <a:gd name="T14" fmla="*/ 62 w 92"/>
                <a:gd name="T15" fmla="*/ 80 h 80"/>
                <a:gd name="T16" fmla="*/ 31 w 92"/>
                <a:gd name="T17" fmla="*/ 80 h 80"/>
                <a:gd name="T18" fmla="*/ 12 w 92"/>
                <a:gd name="T19" fmla="*/ 68 h 80"/>
                <a:gd name="T20" fmla="*/ 0 w 92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0">
                  <a:moveTo>
                    <a:pt x="0" y="43"/>
                  </a:moveTo>
                  <a:lnTo>
                    <a:pt x="12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57" name="Freeform 56"/>
            <p:cNvSpPr>
              <a:spLocks noChangeArrowheads="1"/>
            </p:cNvSpPr>
            <p:nvPr/>
          </p:nvSpPr>
          <p:spPr bwMode="auto">
            <a:xfrm>
              <a:off x="5259388" y="2619375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58" name="Freeform 57"/>
            <p:cNvSpPr>
              <a:spLocks noChangeArrowheads="1"/>
            </p:cNvSpPr>
            <p:nvPr/>
          </p:nvSpPr>
          <p:spPr bwMode="auto">
            <a:xfrm>
              <a:off x="5494338" y="239395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59" name="Freeform 58"/>
            <p:cNvSpPr>
              <a:spLocks noChangeArrowheads="1"/>
            </p:cNvSpPr>
            <p:nvPr/>
          </p:nvSpPr>
          <p:spPr bwMode="auto">
            <a:xfrm>
              <a:off x="5494338" y="261937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60" name="Freeform 59"/>
            <p:cNvSpPr>
              <a:spLocks noChangeArrowheads="1"/>
            </p:cNvSpPr>
            <p:nvPr/>
          </p:nvSpPr>
          <p:spPr bwMode="auto">
            <a:xfrm>
              <a:off x="5729288" y="239395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61" name="Freeform 60"/>
            <p:cNvSpPr>
              <a:spLocks noChangeArrowheads="1"/>
            </p:cNvSpPr>
            <p:nvPr/>
          </p:nvSpPr>
          <p:spPr bwMode="auto">
            <a:xfrm>
              <a:off x="5953125" y="2619375"/>
              <a:ext cx="138113" cy="136525"/>
            </a:xfrm>
            <a:custGeom>
              <a:avLst/>
              <a:gdLst>
                <a:gd name="T0" fmla="*/ 0 w 87"/>
                <a:gd name="T1" fmla="*/ 43 h 86"/>
                <a:gd name="T2" fmla="*/ 13 w 87"/>
                <a:gd name="T3" fmla="*/ 19 h 86"/>
                <a:gd name="T4" fmla="*/ 31 w 87"/>
                <a:gd name="T5" fmla="*/ 0 h 86"/>
                <a:gd name="T6" fmla="*/ 62 w 87"/>
                <a:gd name="T7" fmla="*/ 0 h 86"/>
                <a:gd name="T8" fmla="*/ 80 w 87"/>
                <a:gd name="T9" fmla="*/ 19 h 86"/>
                <a:gd name="T10" fmla="*/ 87 w 87"/>
                <a:gd name="T11" fmla="*/ 43 h 86"/>
                <a:gd name="T12" fmla="*/ 80 w 87"/>
                <a:gd name="T13" fmla="*/ 68 h 86"/>
                <a:gd name="T14" fmla="*/ 62 w 87"/>
                <a:gd name="T15" fmla="*/ 86 h 86"/>
                <a:gd name="T16" fmla="*/ 31 w 87"/>
                <a:gd name="T17" fmla="*/ 86 h 86"/>
                <a:gd name="T18" fmla="*/ 13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62" name="Freeform 61"/>
            <p:cNvSpPr>
              <a:spLocks noChangeArrowheads="1"/>
            </p:cNvSpPr>
            <p:nvPr/>
          </p:nvSpPr>
          <p:spPr bwMode="auto">
            <a:xfrm>
              <a:off x="5953125" y="2393950"/>
              <a:ext cx="138113" cy="127000"/>
            </a:xfrm>
            <a:custGeom>
              <a:avLst/>
              <a:gdLst>
                <a:gd name="T0" fmla="*/ 0 w 87"/>
                <a:gd name="T1" fmla="*/ 43 h 80"/>
                <a:gd name="T2" fmla="*/ 13 w 87"/>
                <a:gd name="T3" fmla="*/ 12 h 80"/>
                <a:gd name="T4" fmla="*/ 31 w 87"/>
                <a:gd name="T5" fmla="*/ 0 h 80"/>
                <a:gd name="T6" fmla="*/ 62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62 w 87"/>
                <a:gd name="T15" fmla="*/ 80 h 80"/>
                <a:gd name="T16" fmla="*/ 31 w 87"/>
                <a:gd name="T17" fmla="*/ 80 h 80"/>
                <a:gd name="T18" fmla="*/ 13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13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63" name="Freeform 62"/>
            <p:cNvSpPr>
              <a:spLocks noChangeArrowheads="1"/>
            </p:cNvSpPr>
            <p:nvPr/>
          </p:nvSpPr>
          <p:spPr bwMode="auto">
            <a:xfrm>
              <a:off x="6188075" y="261937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64" name="Freeform 63"/>
            <p:cNvSpPr>
              <a:spLocks noChangeArrowheads="1"/>
            </p:cNvSpPr>
            <p:nvPr/>
          </p:nvSpPr>
          <p:spPr bwMode="auto">
            <a:xfrm>
              <a:off x="6188075" y="239395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6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6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65" name="Freeform 64"/>
            <p:cNvSpPr>
              <a:spLocks noChangeArrowheads="1"/>
            </p:cNvSpPr>
            <p:nvPr/>
          </p:nvSpPr>
          <p:spPr bwMode="auto">
            <a:xfrm>
              <a:off x="5729288" y="261937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0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66" name="Freeform 65"/>
            <p:cNvSpPr>
              <a:spLocks noChangeArrowheads="1"/>
            </p:cNvSpPr>
            <p:nvPr/>
          </p:nvSpPr>
          <p:spPr bwMode="auto">
            <a:xfrm>
              <a:off x="5033963" y="2159000"/>
              <a:ext cx="138112" cy="136525"/>
            </a:xfrm>
            <a:custGeom>
              <a:avLst/>
              <a:gdLst>
                <a:gd name="T0" fmla="*/ 0 w 87"/>
                <a:gd name="T1" fmla="*/ 43 h 86"/>
                <a:gd name="T2" fmla="*/ 6 w 87"/>
                <a:gd name="T3" fmla="*/ 18 h 86"/>
                <a:gd name="T4" fmla="*/ 31 w 87"/>
                <a:gd name="T5" fmla="*/ 0 h 86"/>
                <a:gd name="T6" fmla="*/ 56 w 87"/>
                <a:gd name="T7" fmla="*/ 0 h 86"/>
                <a:gd name="T8" fmla="*/ 80 w 87"/>
                <a:gd name="T9" fmla="*/ 18 h 86"/>
                <a:gd name="T10" fmla="*/ 87 w 87"/>
                <a:gd name="T11" fmla="*/ 43 h 86"/>
                <a:gd name="T12" fmla="*/ 80 w 87"/>
                <a:gd name="T13" fmla="*/ 68 h 86"/>
                <a:gd name="T14" fmla="*/ 56 w 87"/>
                <a:gd name="T15" fmla="*/ 86 h 86"/>
                <a:gd name="T16" fmla="*/ 31 w 87"/>
                <a:gd name="T17" fmla="*/ 86 h 86"/>
                <a:gd name="T18" fmla="*/ 6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67" name="Freeform 66"/>
            <p:cNvSpPr>
              <a:spLocks noChangeArrowheads="1"/>
            </p:cNvSpPr>
            <p:nvPr/>
          </p:nvSpPr>
          <p:spPr bwMode="auto">
            <a:xfrm>
              <a:off x="6883400" y="21590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0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68" name="Freeform 67"/>
            <p:cNvSpPr>
              <a:spLocks noChangeArrowheads="1"/>
            </p:cNvSpPr>
            <p:nvPr/>
          </p:nvSpPr>
          <p:spPr bwMode="auto">
            <a:xfrm>
              <a:off x="7107238" y="2159000"/>
              <a:ext cx="147637" cy="136525"/>
            </a:xfrm>
            <a:custGeom>
              <a:avLst/>
              <a:gdLst>
                <a:gd name="T0" fmla="*/ 0 w 93"/>
                <a:gd name="T1" fmla="*/ 43 h 86"/>
                <a:gd name="T2" fmla="*/ 13 w 93"/>
                <a:gd name="T3" fmla="*/ 18 h 86"/>
                <a:gd name="T4" fmla="*/ 31 w 93"/>
                <a:gd name="T5" fmla="*/ 0 h 86"/>
                <a:gd name="T6" fmla="*/ 62 w 93"/>
                <a:gd name="T7" fmla="*/ 0 h 86"/>
                <a:gd name="T8" fmla="*/ 80 w 93"/>
                <a:gd name="T9" fmla="*/ 18 h 86"/>
                <a:gd name="T10" fmla="*/ 93 w 93"/>
                <a:gd name="T11" fmla="*/ 43 h 86"/>
                <a:gd name="T12" fmla="*/ 80 w 93"/>
                <a:gd name="T13" fmla="*/ 68 h 86"/>
                <a:gd name="T14" fmla="*/ 62 w 93"/>
                <a:gd name="T15" fmla="*/ 86 h 86"/>
                <a:gd name="T16" fmla="*/ 31 w 93"/>
                <a:gd name="T17" fmla="*/ 86 h 86"/>
                <a:gd name="T18" fmla="*/ 13 w 93"/>
                <a:gd name="T19" fmla="*/ 68 h 86"/>
                <a:gd name="T20" fmla="*/ 0 w 93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86">
                  <a:moveTo>
                    <a:pt x="0" y="43"/>
                  </a:moveTo>
                  <a:lnTo>
                    <a:pt x="13" y="18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8"/>
                  </a:lnTo>
                  <a:lnTo>
                    <a:pt x="93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69" name="Freeform 68"/>
            <p:cNvSpPr>
              <a:spLocks noChangeArrowheads="1"/>
            </p:cNvSpPr>
            <p:nvPr/>
          </p:nvSpPr>
          <p:spPr bwMode="auto">
            <a:xfrm>
              <a:off x="7342188" y="21590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70" name="Freeform 69"/>
            <p:cNvSpPr>
              <a:spLocks noChangeArrowheads="1"/>
            </p:cNvSpPr>
            <p:nvPr/>
          </p:nvSpPr>
          <p:spPr bwMode="auto">
            <a:xfrm>
              <a:off x="6423025" y="239395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25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25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25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71" name="Freeform 70"/>
            <p:cNvSpPr>
              <a:spLocks noChangeArrowheads="1"/>
            </p:cNvSpPr>
            <p:nvPr/>
          </p:nvSpPr>
          <p:spPr bwMode="auto">
            <a:xfrm>
              <a:off x="6648450" y="239395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72" name="Freeform 71"/>
            <p:cNvSpPr>
              <a:spLocks noChangeArrowheads="1"/>
            </p:cNvSpPr>
            <p:nvPr/>
          </p:nvSpPr>
          <p:spPr bwMode="auto">
            <a:xfrm>
              <a:off x="6883400" y="239395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73" name="Freeform 72"/>
            <p:cNvSpPr>
              <a:spLocks noChangeArrowheads="1"/>
            </p:cNvSpPr>
            <p:nvPr/>
          </p:nvSpPr>
          <p:spPr bwMode="auto">
            <a:xfrm>
              <a:off x="6423025" y="261937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25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25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25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74" name="Freeform 73"/>
            <p:cNvSpPr>
              <a:spLocks noChangeArrowheads="1"/>
            </p:cNvSpPr>
            <p:nvPr/>
          </p:nvSpPr>
          <p:spPr bwMode="auto">
            <a:xfrm>
              <a:off x="6648450" y="261937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75" name="Freeform 74"/>
            <p:cNvSpPr>
              <a:spLocks noChangeArrowheads="1"/>
            </p:cNvSpPr>
            <p:nvPr/>
          </p:nvSpPr>
          <p:spPr bwMode="auto">
            <a:xfrm>
              <a:off x="6883400" y="261937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0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76" name="Freeform 75"/>
            <p:cNvSpPr>
              <a:spLocks noChangeArrowheads="1"/>
            </p:cNvSpPr>
            <p:nvPr/>
          </p:nvSpPr>
          <p:spPr bwMode="auto">
            <a:xfrm>
              <a:off x="5494338" y="28543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77" name="Freeform 76"/>
            <p:cNvSpPr>
              <a:spLocks noChangeArrowheads="1"/>
            </p:cNvSpPr>
            <p:nvPr/>
          </p:nvSpPr>
          <p:spPr bwMode="auto">
            <a:xfrm>
              <a:off x="5953125" y="2854325"/>
              <a:ext cx="138113" cy="138113"/>
            </a:xfrm>
            <a:custGeom>
              <a:avLst/>
              <a:gdLst>
                <a:gd name="T0" fmla="*/ 0 w 87"/>
                <a:gd name="T1" fmla="*/ 44 h 87"/>
                <a:gd name="T2" fmla="*/ 13 w 87"/>
                <a:gd name="T3" fmla="*/ 19 h 87"/>
                <a:gd name="T4" fmla="*/ 31 w 87"/>
                <a:gd name="T5" fmla="*/ 0 h 87"/>
                <a:gd name="T6" fmla="*/ 62 w 87"/>
                <a:gd name="T7" fmla="*/ 0 h 87"/>
                <a:gd name="T8" fmla="*/ 80 w 87"/>
                <a:gd name="T9" fmla="*/ 19 h 87"/>
                <a:gd name="T10" fmla="*/ 87 w 87"/>
                <a:gd name="T11" fmla="*/ 44 h 87"/>
                <a:gd name="T12" fmla="*/ 80 w 87"/>
                <a:gd name="T13" fmla="*/ 68 h 87"/>
                <a:gd name="T14" fmla="*/ 62 w 87"/>
                <a:gd name="T15" fmla="*/ 87 h 87"/>
                <a:gd name="T16" fmla="*/ 31 w 87"/>
                <a:gd name="T17" fmla="*/ 87 h 87"/>
                <a:gd name="T18" fmla="*/ 13 w 87"/>
                <a:gd name="T19" fmla="*/ 68 h 87"/>
                <a:gd name="T20" fmla="*/ 0 w 87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7">
                  <a:moveTo>
                    <a:pt x="0" y="44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4"/>
                  </a:lnTo>
                  <a:lnTo>
                    <a:pt x="80" y="68"/>
                  </a:lnTo>
                  <a:lnTo>
                    <a:pt x="62" y="87"/>
                  </a:lnTo>
                  <a:lnTo>
                    <a:pt x="31" y="87"/>
                  </a:lnTo>
                  <a:lnTo>
                    <a:pt x="13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78" name="Freeform 77"/>
            <p:cNvSpPr>
              <a:spLocks noChangeArrowheads="1"/>
            </p:cNvSpPr>
            <p:nvPr/>
          </p:nvSpPr>
          <p:spPr bwMode="auto">
            <a:xfrm>
              <a:off x="6188075" y="28543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6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6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6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79" name="Freeform 78"/>
            <p:cNvSpPr>
              <a:spLocks noChangeArrowheads="1"/>
            </p:cNvSpPr>
            <p:nvPr/>
          </p:nvSpPr>
          <p:spPr bwMode="auto">
            <a:xfrm>
              <a:off x="5729288" y="28543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0 w 86"/>
                <a:gd name="T5" fmla="*/ 0 h 87"/>
                <a:gd name="T6" fmla="*/ 55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5 w 86"/>
                <a:gd name="T15" fmla="*/ 87 h 87"/>
                <a:gd name="T16" fmla="*/ 30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5" y="87"/>
                  </a:lnTo>
                  <a:lnTo>
                    <a:pt x="30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80" name="Freeform 79"/>
            <p:cNvSpPr>
              <a:spLocks noChangeArrowheads="1"/>
            </p:cNvSpPr>
            <p:nvPr/>
          </p:nvSpPr>
          <p:spPr bwMode="auto">
            <a:xfrm>
              <a:off x="6423025" y="28543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25 w 86"/>
                <a:gd name="T5" fmla="*/ 0 h 87"/>
                <a:gd name="T6" fmla="*/ 55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5 w 86"/>
                <a:gd name="T15" fmla="*/ 87 h 87"/>
                <a:gd name="T16" fmla="*/ 25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5" y="87"/>
                  </a:lnTo>
                  <a:lnTo>
                    <a:pt x="25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81" name="Freeform 80"/>
            <p:cNvSpPr>
              <a:spLocks noChangeArrowheads="1"/>
            </p:cNvSpPr>
            <p:nvPr/>
          </p:nvSpPr>
          <p:spPr bwMode="auto">
            <a:xfrm>
              <a:off x="6648450" y="28543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82" name="Freeform 81"/>
            <p:cNvSpPr>
              <a:spLocks noChangeArrowheads="1"/>
            </p:cNvSpPr>
            <p:nvPr/>
          </p:nvSpPr>
          <p:spPr bwMode="auto">
            <a:xfrm>
              <a:off x="6883400" y="28543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0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0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0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83" name="Freeform 82"/>
            <p:cNvSpPr>
              <a:spLocks noChangeArrowheads="1"/>
            </p:cNvSpPr>
            <p:nvPr/>
          </p:nvSpPr>
          <p:spPr bwMode="auto">
            <a:xfrm>
              <a:off x="6188075" y="3090863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6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6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84" name="Freeform 83"/>
            <p:cNvSpPr>
              <a:spLocks noChangeArrowheads="1"/>
            </p:cNvSpPr>
            <p:nvPr/>
          </p:nvSpPr>
          <p:spPr bwMode="auto">
            <a:xfrm>
              <a:off x="6423025" y="3090863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25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37 h 80"/>
                <a:gd name="T12" fmla="*/ 74 w 86"/>
                <a:gd name="T13" fmla="*/ 68 h 80"/>
                <a:gd name="T14" fmla="*/ 55 w 86"/>
                <a:gd name="T15" fmla="*/ 80 h 80"/>
                <a:gd name="T16" fmla="*/ 25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37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25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85" name="Freeform 84"/>
            <p:cNvSpPr>
              <a:spLocks noChangeArrowheads="1"/>
            </p:cNvSpPr>
            <p:nvPr/>
          </p:nvSpPr>
          <p:spPr bwMode="auto">
            <a:xfrm>
              <a:off x="6648450" y="3090863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86" name="Freeform 85"/>
            <p:cNvSpPr>
              <a:spLocks noChangeArrowheads="1"/>
            </p:cNvSpPr>
            <p:nvPr/>
          </p:nvSpPr>
          <p:spPr bwMode="auto">
            <a:xfrm>
              <a:off x="6883400" y="3090863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87" name="Freeform 86"/>
            <p:cNvSpPr>
              <a:spLocks noChangeArrowheads="1"/>
            </p:cNvSpPr>
            <p:nvPr/>
          </p:nvSpPr>
          <p:spPr bwMode="auto">
            <a:xfrm>
              <a:off x="5027613" y="2605088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88" name="Freeform 87"/>
            <p:cNvSpPr>
              <a:spLocks noChangeArrowheads="1"/>
            </p:cNvSpPr>
            <p:nvPr/>
          </p:nvSpPr>
          <p:spPr bwMode="auto">
            <a:xfrm>
              <a:off x="5030788" y="2840038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89" name="Freeform 88"/>
            <p:cNvSpPr>
              <a:spLocks noChangeArrowheads="1"/>
            </p:cNvSpPr>
            <p:nvPr/>
          </p:nvSpPr>
          <p:spPr bwMode="auto">
            <a:xfrm>
              <a:off x="5262563" y="2840038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90" name="Freeform 89"/>
            <p:cNvSpPr>
              <a:spLocks noChangeArrowheads="1"/>
            </p:cNvSpPr>
            <p:nvPr/>
          </p:nvSpPr>
          <p:spPr bwMode="auto">
            <a:xfrm>
              <a:off x="5262563" y="308610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91" name="Freeform 90"/>
            <p:cNvSpPr>
              <a:spLocks noChangeArrowheads="1"/>
            </p:cNvSpPr>
            <p:nvPr/>
          </p:nvSpPr>
          <p:spPr bwMode="auto">
            <a:xfrm>
              <a:off x="5030788" y="308610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92" name="Freeform 91"/>
            <p:cNvSpPr>
              <a:spLocks noChangeArrowheads="1"/>
            </p:cNvSpPr>
            <p:nvPr/>
          </p:nvSpPr>
          <p:spPr bwMode="auto">
            <a:xfrm>
              <a:off x="5480050" y="308610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8393" name="Group 92"/>
          <p:cNvGrpSpPr/>
          <p:nvPr/>
        </p:nvGrpSpPr>
        <p:grpSpPr bwMode="auto">
          <a:xfrm>
            <a:off x="5564189" y="1989139"/>
            <a:ext cx="801687" cy="757237"/>
            <a:chOff x="4716" y="776"/>
            <a:chExt cx="505" cy="477"/>
          </a:xfrm>
        </p:grpSpPr>
        <p:sp>
          <p:nvSpPr>
            <p:cNvPr id="98394" name="AutoShape 93"/>
            <p:cNvSpPr>
              <a:spLocks noChangeAspect="1" noChangeArrowheads="1" noTextEdit="1"/>
            </p:cNvSpPr>
            <p:nvPr/>
          </p:nvSpPr>
          <p:spPr bwMode="auto">
            <a:xfrm>
              <a:off x="4716" y="776"/>
              <a:ext cx="505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98395" name="Freeform 94"/>
            <p:cNvSpPr>
              <a:spLocks noChangeArrowheads="1"/>
            </p:cNvSpPr>
            <p:nvPr/>
          </p:nvSpPr>
          <p:spPr bwMode="auto">
            <a:xfrm>
              <a:off x="4921" y="1094"/>
              <a:ext cx="68" cy="68"/>
            </a:xfrm>
            <a:custGeom>
              <a:avLst/>
              <a:gdLst>
                <a:gd name="T0" fmla="*/ 0 w 182"/>
                <a:gd name="T1" fmla="*/ 90 h 181"/>
                <a:gd name="T2" fmla="*/ 91 w 182"/>
                <a:gd name="T3" fmla="*/ 0 h 181"/>
                <a:gd name="T4" fmla="*/ 182 w 182"/>
                <a:gd name="T5" fmla="*/ 90 h 181"/>
                <a:gd name="T6" fmla="*/ 182 w 182"/>
                <a:gd name="T7" fmla="*/ 90 h 181"/>
                <a:gd name="T8" fmla="*/ 91 w 182"/>
                <a:gd name="T9" fmla="*/ 181 h 181"/>
                <a:gd name="T10" fmla="*/ 0 w 182"/>
                <a:gd name="T11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1">
                  <a:moveTo>
                    <a:pt x="0" y="90"/>
                  </a:move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2" y="40"/>
                    <a:pt x="182" y="90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2" y="140"/>
                    <a:pt x="141" y="181"/>
                    <a:pt x="91" y="181"/>
                  </a:cubicBezTo>
                  <a:cubicBezTo>
                    <a:pt x="41" y="181"/>
                    <a:pt x="0" y="140"/>
                    <a:pt x="0" y="90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96" name="Freeform 95"/>
            <p:cNvSpPr>
              <a:spLocks noChangeArrowheads="1"/>
            </p:cNvSpPr>
            <p:nvPr/>
          </p:nvSpPr>
          <p:spPr bwMode="auto">
            <a:xfrm>
              <a:off x="4921" y="1094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97" name="Freeform 96"/>
            <p:cNvSpPr>
              <a:spLocks noChangeArrowheads="1"/>
            </p:cNvSpPr>
            <p:nvPr/>
          </p:nvSpPr>
          <p:spPr bwMode="auto">
            <a:xfrm>
              <a:off x="5034" y="1094"/>
              <a:ext cx="68" cy="68"/>
            </a:xfrm>
            <a:custGeom>
              <a:avLst/>
              <a:gdLst>
                <a:gd name="T0" fmla="*/ 0 w 181"/>
                <a:gd name="T1" fmla="*/ 90 h 181"/>
                <a:gd name="T2" fmla="*/ 90 w 181"/>
                <a:gd name="T3" fmla="*/ 0 h 181"/>
                <a:gd name="T4" fmla="*/ 181 w 181"/>
                <a:gd name="T5" fmla="*/ 90 h 181"/>
                <a:gd name="T6" fmla="*/ 181 w 181"/>
                <a:gd name="T7" fmla="*/ 90 h 181"/>
                <a:gd name="T8" fmla="*/ 90 w 181"/>
                <a:gd name="T9" fmla="*/ 181 h 181"/>
                <a:gd name="T10" fmla="*/ 0 w 181"/>
                <a:gd name="T11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1">
                  <a:moveTo>
                    <a:pt x="0" y="90"/>
                  </a:moveTo>
                  <a:cubicBezTo>
                    <a:pt x="0" y="40"/>
                    <a:pt x="40" y="0"/>
                    <a:pt x="90" y="0"/>
                  </a:cubicBezTo>
                  <a:cubicBezTo>
                    <a:pt x="140" y="0"/>
                    <a:pt x="181" y="40"/>
                    <a:pt x="181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1" y="140"/>
                    <a:pt x="140" y="181"/>
                    <a:pt x="90" y="181"/>
                  </a:cubicBezTo>
                  <a:cubicBezTo>
                    <a:pt x="40" y="181"/>
                    <a:pt x="0" y="140"/>
                    <a:pt x="0" y="90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98" name="Freeform 97"/>
            <p:cNvSpPr>
              <a:spLocks noChangeArrowheads="1"/>
            </p:cNvSpPr>
            <p:nvPr/>
          </p:nvSpPr>
          <p:spPr bwMode="auto">
            <a:xfrm>
              <a:off x="5034" y="1094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99" name="Freeform 98"/>
            <p:cNvSpPr>
              <a:spLocks noChangeArrowheads="1"/>
            </p:cNvSpPr>
            <p:nvPr/>
          </p:nvSpPr>
          <p:spPr bwMode="auto">
            <a:xfrm>
              <a:off x="4807" y="1094"/>
              <a:ext cx="68" cy="68"/>
            </a:xfrm>
            <a:custGeom>
              <a:avLst/>
              <a:gdLst>
                <a:gd name="T0" fmla="*/ 0 w 181"/>
                <a:gd name="T1" fmla="*/ 90 h 181"/>
                <a:gd name="T2" fmla="*/ 91 w 181"/>
                <a:gd name="T3" fmla="*/ 0 h 181"/>
                <a:gd name="T4" fmla="*/ 181 w 181"/>
                <a:gd name="T5" fmla="*/ 90 h 181"/>
                <a:gd name="T6" fmla="*/ 181 w 181"/>
                <a:gd name="T7" fmla="*/ 90 h 181"/>
                <a:gd name="T8" fmla="*/ 91 w 181"/>
                <a:gd name="T9" fmla="*/ 181 h 181"/>
                <a:gd name="T10" fmla="*/ 0 w 181"/>
                <a:gd name="T11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1">
                  <a:moveTo>
                    <a:pt x="0" y="90"/>
                  </a:moveTo>
                  <a:cubicBezTo>
                    <a:pt x="0" y="40"/>
                    <a:pt x="40" y="0"/>
                    <a:pt x="91" y="0"/>
                  </a:cubicBezTo>
                  <a:cubicBezTo>
                    <a:pt x="141" y="0"/>
                    <a:pt x="181" y="40"/>
                    <a:pt x="181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1" y="140"/>
                    <a:pt x="141" y="181"/>
                    <a:pt x="91" y="181"/>
                  </a:cubicBezTo>
                  <a:cubicBezTo>
                    <a:pt x="40" y="181"/>
                    <a:pt x="0" y="140"/>
                    <a:pt x="0" y="90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00" name="Freeform 99"/>
            <p:cNvSpPr>
              <a:spLocks noChangeArrowheads="1"/>
            </p:cNvSpPr>
            <p:nvPr/>
          </p:nvSpPr>
          <p:spPr bwMode="auto">
            <a:xfrm>
              <a:off x="4807" y="1094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5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5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5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3"/>
                    <a:pt x="53" y="68"/>
                    <a:pt x="35" y="68"/>
                  </a:cubicBezTo>
                  <a:cubicBezTo>
                    <a:pt x="15" y="68"/>
                    <a:pt x="0" y="53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01" name="Freeform 100"/>
            <p:cNvSpPr>
              <a:spLocks noChangeArrowheads="1"/>
            </p:cNvSpPr>
            <p:nvPr/>
          </p:nvSpPr>
          <p:spPr bwMode="auto">
            <a:xfrm>
              <a:off x="4921" y="981"/>
              <a:ext cx="68" cy="68"/>
            </a:xfrm>
            <a:custGeom>
              <a:avLst/>
              <a:gdLst>
                <a:gd name="T0" fmla="*/ 0 w 182"/>
                <a:gd name="T1" fmla="*/ 91 h 182"/>
                <a:gd name="T2" fmla="*/ 91 w 182"/>
                <a:gd name="T3" fmla="*/ 0 h 182"/>
                <a:gd name="T4" fmla="*/ 182 w 182"/>
                <a:gd name="T5" fmla="*/ 91 h 182"/>
                <a:gd name="T6" fmla="*/ 182 w 182"/>
                <a:gd name="T7" fmla="*/ 91 h 182"/>
                <a:gd name="T8" fmla="*/ 91 w 182"/>
                <a:gd name="T9" fmla="*/ 182 h 182"/>
                <a:gd name="T10" fmla="*/ 0 w 182"/>
                <a:gd name="T1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2">
                  <a:moveTo>
                    <a:pt x="0" y="91"/>
                  </a:moveTo>
                  <a:cubicBezTo>
                    <a:pt x="0" y="41"/>
                    <a:pt x="41" y="0"/>
                    <a:pt x="91" y="0"/>
                  </a:cubicBezTo>
                  <a:cubicBezTo>
                    <a:pt x="141" y="0"/>
                    <a:pt x="182" y="41"/>
                    <a:pt x="182" y="91"/>
                  </a:cubicBezTo>
                  <a:cubicBezTo>
                    <a:pt x="182" y="91"/>
                    <a:pt x="182" y="91"/>
                    <a:pt x="182" y="91"/>
                  </a:cubicBezTo>
                  <a:cubicBezTo>
                    <a:pt x="182" y="141"/>
                    <a:pt x="141" y="182"/>
                    <a:pt x="91" y="182"/>
                  </a:cubicBezTo>
                  <a:cubicBezTo>
                    <a:pt x="41" y="182"/>
                    <a:pt x="0" y="141"/>
                    <a:pt x="0" y="91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02" name="Freeform 101"/>
            <p:cNvSpPr>
              <a:spLocks noChangeArrowheads="1"/>
            </p:cNvSpPr>
            <p:nvPr/>
          </p:nvSpPr>
          <p:spPr bwMode="auto">
            <a:xfrm>
              <a:off x="4921" y="981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03" name="Line 102"/>
            <p:cNvSpPr>
              <a:spLocks noChangeShapeType="1"/>
            </p:cNvSpPr>
            <p:nvPr/>
          </p:nvSpPr>
          <p:spPr bwMode="auto">
            <a:xfrm>
              <a:off x="4728" y="1015"/>
              <a:ext cx="454" cy="1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04" name="Line 103"/>
            <p:cNvSpPr>
              <a:spLocks noChangeShapeType="1"/>
            </p:cNvSpPr>
            <p:nvPr/>
          </p:nvSpPr>
          <p:spPr bwMode="auto">
            <a:xfrm>
              <a:off x="4955" y="788"/>
              <a:ext cx="1" cy="453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05" name="Freeform 104"/>
            <p:cNvSpPr>
              <a:spLocks noChangeArrowheads="1"/>
            </p:cNvSpPr>
            <p:nvPr/>
          </p:nvSpPr>
          <p:spPr bwMode="auto">
            <a:xfrm>
              <a:off x="4807" y="867"/>
              <a:ext cx="68" cy="68"/>
            </a:xfrm>
            <a:custGeom>
              <a:avLst/>
              <a:gdLst>
                <a:gd name="T0" fmla="*/ 0 w 181"/>
                <a:gd name="T1" fmla="*/ 91 h 181"/>
                <a:gd name="T2" fmla="*/ 91 w 181"/>
                <a:gd name="T3" fmla="*/ 0 h 181"/>
                <a:gd name="T4" fmla="*/ 181 w 181"/>
                <a:gd name="T5" fmla="*/ 91 h 181"/>
                <a:gd name="T6" fmla="*/ 181 w 181"/>
                <a:gd name="T7" fmla="*/ 91 h 181"/>
                <a:gd name="T8" fmla="*/ 91 w 181"/>
                <a:gd name="T9" fmla="*/ 181 h 181"/>
                <a:gd name="T10" fmla="*/ 0 w 181"/>
                <a:gd name="T11" fmla="*/ 9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1">
                  <a:moveTo>
                    <a:pt x="0" y="91"/>
                  </a:moveTo>
                  <a:cubicBezTo>
                    <a:pt x="0" y="40"/>
                    <a:pt x="40" y="0"/>
                    <a:pt x="91" y="0"/>
                  </a:cubicBezTo>
                  <a:cubicBezTo>
                    <a:pt x="141" y="0"/>
                    <a:pt x="181" y="40"/>
                    <a:pt x="181" y="91"/>
                  </a:cubicBezTo>
                  <a:cubicBezTo>
                    <a:pt x="181" y="91"/>
                    <a:pt x="181" y="91"/>
                    <a:pt x="181" y="91"/>
                  </a:cubicBezTo>
                  <a:cubicBezTo>
                    <a:pt x="181" y="141"/>
                    <a:pt x="141" y="181"/>
                    <a:pt x="91" y="181"/>
                  </a:cubicBezTo>
                  <a:cubicBezTo>
                    <a:pt x="40" y="181"/>
                    <a:pt x="0" y="141"/>
                    <a:pt x="0" y="9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06" name="Freeform 105"/>
            <p:cNvSpPr>
              <a:spLocks noChangeArrowheads="1"/>
            </p:cNvSpPr>
            <p:nvPr/>
          </p:nvSpPr>
          <p:spPr bwMode="auto">
            <a:xfrm>
              <a:off x="4807" y="867"/>
              <a:ext cx="68" cy="68"/>
            </a:xfrm>
            <a:custGeom>
              <a:avLst/>
              <a:gdLst>
                <a:gd name="T0" fmla="*/ 0 w 68"/>
                <a:gd name="T1" fmla="*/ 35 h 68"/>
                <a:gd name="T2" fmla="*/ 35 w 68"/>
                <a:gd name="T3" fmla="*/ 0 h 68"/>
                <a:gd name="T4" fmla="*/ 68 w 68"/>
                <a:gd name="T5" fmla="*/ 35 h 68"/>
                <a:gd name="T6" fmla="*/ 68 w 68"/>
                <a:gd name="T7" fmla="*/ 35 h 68"/>
                <a:gd name="T8" fmla="*/ 35 w 68"/>
                <a:gd name="T9" fmla="*/ 68 h 68"/>
                <a:gd name="T10" fmla="*/ 0 w 68"/>
                <a:gd name="T11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5"/>
                  </a:moveTo>
                  <a:cubicBezTo>
                    <a:pt x="0" y="15"/>
                    <a:pt x="15" y="0"/>
                    <a:pt x="35" y="0"/>
                  </a:cubicBezTo>
                  <a:cubicBezTo>
                    <a:pt x="53" y="0"/>
                    <a:pt x="68" y="1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53"/>
                    <a:pt x="53" y="68"/>
                    <a:pt x="35" y="68"/>
                  </a:cubicBezTo>
                  <a:cubicBezTo>
                    <a:pt x="15" y="68"/>
                    <a:pt x="0" y="53"/>
                    <a:pt x="0" y="35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07" name="Freeform 106"/>
            <p:cNvSpPr>
              <a:spLocks noChangeArrowheads="1"/>
            </p:cNvSpPr>
            <p:nvPr/>
          </p:nvSpPr>
          <p:spPr bwMode="auto">
            <a:xfrm>
              <a:off x="5034" y="867"/>
              <a:ext cx="68" cy="68"/>
            </a:xfrm>
            <a:custGeom>
              <a:avLst/>
              <a:gdLst>
                <a:gd name="T0" fmla="*/ 0 w 181"/>
                <a:gd name="T1" fmla="*/ 91 h 181"/>
                <a:gd name="T2" fmla="*/ 90 w 181"/>
                <a:gd name="T3" fmla="*/ 0 h 181"/>
                <a:gd name="T4" fmla="*/ 181 w 181"/>
                <a:gd name="T5" fmla="*/ 91 h 181"/>
                <a:gd name="T6" fmla="*/ 181 w 181"/>
                <a:gd name="T7" fmla="*/ 91 h 181"/>
                <a:gd name="T8" fmla="*/ 90 w 181"/>
                <a:gd name="T9" fmla="*/ 181 h 181"/>
                <a:gd name="T10" fmla="*/ 0 w 181"/>
                <a:gd name="T11" fmla="*/ 9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1">
                  <a:moveTo>
                    <a:pt x="0" y="91"/>
                  </a:moveTo>
                  <a:cubicBezTo>
                    <a:pt x="0" y="40"/>
                    <a:pt x="40" y="0"/>
                    <a:pt x="90" y="0"/>
                  </a:cubicBezTo>
                  <a:cubicBezTo>
                    <a:pt x="140" y="0"/>
                    <a:pt x="181" y="40"/>
                    <a:pt x="181" y="91"/>
                  </a:cubicBezTo>
                  <a:cubicBezTo>
                    <a:pt x="181" y="91"/>
                    <a:pt x="181" y="91"/>
                    <a:pt x="181" y="91"/>
                  </a:cubicBezTo>
                  <a:cubicBezTo>
                    <a:pt x="181" y="141"/>
                    <a:pt x="140" y="181"/>
                    <a:pt x="90" y="181"/>
                  </a:cubicBezTo>
                  <a:cubicBezTo>
                    <a:pt x="40" y="181"/>
                    <a:pt x="0" y="141"/>
                    <a:pt x="0" y="9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08" name="Freeform 107"/>
            <p:cNvSpPr>
              <a:spLocks noChangeArrowheads="1"/>
            </p:cNvSpPr>
            <p:nvPr/>
          </p:nvSpPr>
          <p:spPr bwMode="auto">
            <a:xfrm>
              <a:off x="5034" y="867"/>
              <a:ext cx="68" cy="68"/>
            </a:xfrm>
            <a:custGeom>
              <a:avLst/>
              <a:gdLst>
                <a:gd name="T0" fmla="*/ 0 w 68"/>
                <a:gd name="T1" fmla="*/ 35 h 68"/>
                <a:gd name="T2" fmla="*/ 34 w 68"/>
                <a:gd name="T3" fmla="*/ 0 h 68"/>
                <a:gd name="T4" fmla="*/ 68 w 68"/>
                <a:gd name="T5" fmla="*/ 35 h 68"/>
                <a:gd name="T6" fmla="*/ 68 w 68"/>
                <a:gd name="T7" fmla="*/ 35 h 68"/>
                <a:gd name="T8" fmla="*/ 34 w 68"/>
                <a:gd name="T9" fmla="*/ 68 h 68"/>
                <a:gd name="T10" fmla="*/ 0 w 68"/>
                <a:gd name="T11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5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5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09" name="Freeform 108"/>
            <p:cNvSpPr>
              <a:spLocks noChangeArrowheads="1"/>
            </p:cNvSpPr>
            <p:nvPr/>
          </p:nvSpPr>
          <p:spPr bwMode="auto">
            <a:xfrm>
              <a:off x="4921" y="867"/>
              <a:ext cx="68" cy="68"/>
            </a:xfrm>
            <a:custGeom>
              <a:avLst/>
              <a:gdLst>
                <a:gd name="T0" fmla="*/ 0 w 182"/>
                <a:gd name="T1" fmla="*/ 91 h 181"/>
                <a:gd name="T2" fmla="*/ 91 w 182"/>
                <a:gd name="T3" fmla="*/ 0 h 181"/>
                <a:gd name="T4" fmla="*/ 182 w 182"/>
                <a:gd name="T5" fmla="*/ 91 h 181"/>
                <a:gd name="T6" fmla="*/ 182 w 182"/>
                <a:gd name="T7" fmla="*/ 91 h 181"/>
                <a:gd name="T8" fmla="*/ 91 w 182"/>
                <a:gd name="T9" fmla="*/ 181 h 181"/>
                <a:gd name="T10" fmla="*/ 0 w 182"/>
                <a:gd name="T11" fmla="*/ 9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1">
                  <a:moveTo>
                    <a:pt x="0" y="91"/>
                  </a:move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2" y="40"/>
                    <a:pt x="182" y="91"/>
                  </a:cubicBezTo>
                  <a:cubicBezTo>
                    <a:pt x="182" y="91"/>
                    <a:pt x="182" y="91"/>
                    <a:pt x="182" y="91"/>
                  </a:cubicBezTo>
                  <a:cubicBezTo>
                    <a:pt x="182" y="141"/>
                    <a:pt x="141" y="181"/>
                    <a:pt x="91" y="181"/>
                  </a:cubicBezTo>
                  <a:cubicBezTo>
                    <a:pt x="41" y="181"/>
                    <a:pt x="0" y="141"/>
                    <a:pt x="0" y="9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10" name="Freeform 109"/>
            <p:cNvSpPr>
              <a:spLocks noChangeArrowheads="1"/>
            </p:cNvSpPr>
            <p:nvPr/>
          </p:nvSpPr>
          <p:spPr bwMode="auto">
            <a:xfrm>
              <a:off x="4921" y="867"/>
              <a:ext cx="68" cy="68"/>
            </a:xfrm>
            <a:custGeom>
              <a:avLst/>
              <a:gdLst>
                <a:gd name="T0" fmla="*/ 0 w 68"/>
                <a:gd name="T1" fmla="*/ 35 h 68"/>
                <a:gd name="T2" fmla="*/ 34 w 68"/>
                <a:gd name="T3" fmla="*/ 0 h 68"/>
                <a:gd name="T4" fmla="*/ 68 w 68"/>
                <a:gd name="T5" fmla="*/ 35 h 68"/>
                <a:gd name="T6" fmla="*/ 68 w 68"/>
                <a:gd name="T7" fmla="*/ 35 h 68"/>
                <a:gd name="T8" fmla="*/ 34 w 68"/>
                <a:gd name="T9" fmla="*/ 68 h 68"/>
                <a:gd name="T10" fmla="*/ 0 w 68"/>
                <a:gd name="T11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5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5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8411" name="Group 110"/>
          <p:cNvGrpSpPr/>
          <p:nvPr/>
        </p:nvGrpSpPr>
        <p:grpSpPr bwMode="auto">
          <a:xfrm>
            <a:off x="8359775" y="3554414"/>
            <a:ext cx="719138" cy="719137"/>
            <a:chOff x="5295" y="788"/>
            <a:chExt cx="453" cy="453"/>
          </a:xfrm>
        </p:grpSpPr>
        <p:sp>
          <p:nvSpPr>
            <p:cNvPr id="98412" name="Freeform 111"/>
            <p:cNvSpPr>
              <a:spLocks noChangeArrowheads="1"/>
            </p:cNvSpPr>
            <p:nvPr/>
          </p:nvSpPr>
          <p:spPr bwMode="auto">
            <a:xfrm>
              <a:off x="5488" y="1094"/>
              <a:ext cx="67" cy="68"/>
            </a:xfrm>
            <a:custGeom>
              <a:avLst/>
              <a:gdLst>
                <a:gd name="T0" fmla="*/ 0 w 181"/>
                <a:gd name="T1" fmla="*/ 90 h 181"/>
                <a:gd name="T2" fmla="*/ 91 w 181"/>
                <a:gd name="T3" fmla="*/ 0 h 181"/>
                <a:gd name="T4" fmla="*/ 181 w 181"/>
                <a:gd name="T5" fmla="*/ 90 h 181"/>
                <a:gd name="T6" fmla="*/ 181 w 181"/>
                <a:gd name="T7" fmla="*/ 90 h 181"/>
                <a:gd name="T8" fmla="*/ 91 w 181"/>
                <a:gd name="T9" fmla="*/ 181 h 181"/>
                <a:gd name="T10" fmla="*/ 0 w 181"/>
                <a:gd name="T11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1">
                  <a:moveTo>
                    <a:pt x="0" y="90"/>
                  </a:move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1" y="40"/>
                    <a:pt x="181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1" y="140"/>
                    <a:pt x="141" y="181"/>
                    <a:pt x="91" y="181"/>
                  </a:cubicBezTo>
                  <a:cubicBezTo>
                    <a:pt x="41" y="181"/>
                    <a:pt x="0" y="140"/>
                    <a:pt x="0" y="90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13" name="Freeform 112"/>
            <p:cNvSpPr>
              <a:spLocks noChangeArrowheads="1"/>
            </p:cNvSpPr>
            <p:nvPr/>
          </p:nvSpPr>
          <p:spPr bwMode="auto">
            <a:xfrm>
              <a:off x="5488" y="1094"/>
              <a:ext cx="67" cy="68"/>
            </a:xfrm>
            <a:custGeom>
              <a:avLst/>
              <a:gdLst>
                <a:gd name="T0" fmla="*/ 0 w 67"/>
                <a:gd name="T1" fmla="*/ 34 h 68"/>
                <a:gd name="T2" fmla="*/ 34 w 67"/>
                <a:gd name="T3" fmla="*/ 0 h 68"/>
                <a:gd name="T4" fmla="*/ 67 w 67"/>
                <a:gd name="T5" fmla="*/ 34 h 68"/>
                <a:gd name="T6" fmla="*/ 67 w 67"/>
                <a:gd name="T7" fmla="*/ 34 h 68"/>
                <a:gd name="T8" fmla="*/ 34 w 67"/>
                <a:gd name="T9" fmla="*/ 68 h 68"/>
                <a:gd name="T10" fmla="*/ 0 w 67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3"/>
                    <a:pt x="52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14" name="Freeform 113"/>
            <p:cNvSpPr>
              <a:spLocks noChangeArrowheads="1"/>
            </p:cNvSpPr>
            <p:nvPr/>
          </p:nvSpPr>
          <p:spPr bwMode="auto">
            <a:xfrm>
              <a:off x="5374" y="981"/>
              <a:ext cx="68" cy="68"/>
            </a:xfrm>
            <a:custGeom>
              <a:avLst/>
              <a:gdLst>
                <a:gd name="T0" fmla="*/ 0 w 181"/>
                <a:gd name="T1" fmla="*/ 91 h 182"/>
                <a:gd name="T2" fmla="*/ 90 w 181"/>
                <a:gd name="T3" fmla="*/ 0 h 182"/>
                <a:gd name="T4" fmla="*/ 181 w 181"/>
                <a:gd name="T5" fmla="*/ 91 h 182"/>
                <a:gd name="T6" fmla="*/ 181 w 181"/>
                <a:gd name="T7" fmla="*/ 91 h 182"/>
                <a:gd name="T8" fmla="*/ 90 w 181"/>
                <a:gd name="T9" fmla="*/ 182 h 182"/>
                <a:gd name="T10" fmla="*/ 0 w 181"/>
                <a:gd name="T1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cubicBezTo>
                    <a:pt x="0" y="41"/>
                    <a:pt x="40" y="0"/>
                    <a:pt x="90" y="0"/>
                  </a:cubicBezTo>
                  <a:cubicBezTo>
                    <a:pt x="140" y="0"/>
                    <a:pt x="181" y="41"/>
                    <a:pt x="181" y="91"/>
                  </a:cubicBezTo>
                  <a:cubicBezTo>
                    <a:pt x="181" y="91"/>
                    <a:pt x="181" y="91"/>
                    <a:pt x="181" y="91"/>
                  </a:cubicBezTo>
                  <a:cubicBezTo>
                    <a:pt x="181" y="141"/>
                    <a:pt x="140" y="182"/>
                    <a:pt x="90" y="182"/>
                  </a:cubicBezTo>
                  <a:cubicBezTo>
                    <a:pt x="40" y="182"/>
                    <a:pt x="0" y="141"/>
                    <a:pt x="0" y="91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15" name="Freeform 114"/>
            <p:cNvSpPr>
              <a:spLocks noChangeArrowheads="1"/>
            </p:cNvSpPr>
            <p:nvPr/>
          </p:nvSpPr>
          <p:spPr bwMode="auto">
            <a:xfrm>
              <a:off x="5374" y="981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16" name="Freeform 115"/>
            <p:cNvSpPr>
              <a:spLocks noChangeArrowheads="1"/>
            </p:cNvSpPr>
            <p:nvPr/>
          </p:nvSpPr>
          <p:spPr bwMode="auto">
            <a:xfrm>
              <a:off x="5374" y="1094"/>
              <a:ext cx="68" cy="68"/>
            </a:xfrm>
            <a:custGeom>
              <a:avLst/>
              <a:gdLst>
                <a:gd name="T0" fmla="*/ 0 w 181"/>
                <a:gd name="T1" fmla="*/ 90 h 181"/>
                <a:gd name="T2" fmla="*/ 90 w 181"/>
                <a:gd name="T3" fmla="*/ 0 h 181"/>
                <a:gd name="T4" fmla="*/ 181 w 181"/>
                <a:gd name="T5" fmla="*/ 90 h 181"/>
                <a:gd name="T6" fmla="*/ 181 w 181"/>
                <a:gd name="T7" fmla="*/ 90 h 181"/>
                <a:gd name="T8" fmla="*/ 90 w 181"/>
                <a:gd name="T9" fmla="*/ 181 h 181"/>
                <a:gd name="T10" fmla="*/ 0 w 181"/>
                <a:gd name="T11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1">
                  <a:moveTo>
                    <a:pt x="0" y="90"/>
                  </a:moveTo>
                  <a:cubicBezTo>
                    <a:pt x="0" y="40"/>
                    <a:pt x="40" y="0"/>
                    <a:pt x="90" y="0"/>
                  </a:cubicBezTo>
                  <a:cubicBezTo>
                    <a:pt x="140" y="0"/>
                    <a:pt x="181" y="40"/>
                    <a:pt x="181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1" y="140"/>
                    <a:pt x="140" y="181"/>
                    <a:pt x="90" y="181"/>
                  </a:cubicBezTo>
                  <a:cubicBezTo>
                    <a:pt x="40" y="181"/>
                    <a:pt x="0" y="140"/>
                    <a:pt x="0" y="90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17" name="Freeform 116"/>
            <p:cNvSpPr>
              <a:spLocks noChangeArrowheads="1"/>
            </p:cNvSpPr>
            <p:nvPr/>
          </p:nvSpPr>
          <p:spPr bwMode="auto">
            <a:xfrm>
              <a:off x="5374" y="1094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18" name="Freeform 117"/>
            <p:cNvSpPr>
              <a:spLocks noChangeArrowheads="1"/>
            </p:cNvSpPr>
            <p:nvPr/>
          </p:nvSpPr>
          <p:spPr bwMode="auto">
            <a:xfrm>
              <a:off x="5488" y="981"/>
              <a:ext cx="67" cy="68"/>
            </a:xfrm>
            <a:custGeom>
              <a:avLst/>
              <a:gdLst>
                <a:gd name="T0" fmla="*/ 0 w 181"/>
                <a:gd name="T1" fmla="*/ 91 h 182"/>
                <a:gd name="T2" fmla="*/ 91 w 181"/>
                <a:gd name="T3" fmla="*/ 0 h 182"/>
                <a:gd name="T4" fmla="*/ 181 w 181"/>
                <a:gd name="T5" fmla="*/ 91 h 182"/>
                <a:gd name="T6" fmla="*/ 181 w 181"/>
                <a:gd name="T7" fmla="*/ 91 h 182"/>
                <a:gd name="T8" fmla="*/ 91 w 181"/>
                <a:gd name="T9" fmla="*/ 182 h 182"/>
                <a:gd name="T10" fmla="*/ 0 w 181"/>
                <a:gd name="T1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cubicBezTo>
                    <a:pt x="0" y="41"/>
                    <a:pt x="41" y="0"/>
                    <a:pt x="91" y="0"/>
                  </a:cubicBezTo>
                  <a:cubicBezTo>
                    <a:pt x="141" y="0"/>
                    <a:pt x="181" y="41"/>
                    <a:pt x="181" y="91"/>
                  </a:cubicBezTo>
                  <a:cubicBezTo>
                    <a:pt x="181" y="91"/>
                    <a:pt x="181" y="91"/>
                    <a:pt x="181" y="91"/>
                  </a:cubicBezTo>
                  <a:cubicBezTo>
                    <a:pt x="181" y="141"/>
                    <a:pt x="141" y="182"/>
                    <a:pt x="91" y="182"/>
                  </a:cubicBezTo>
                  <a:cubicBezTo>
                    <a:pt x="41" y="182"/>
                    <a:pt x="0" y="141"/>
                    <a:pt x="0" y="91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19" name="Freeform 118"/>
            <p:cNvSpPr>
              <a:spLocks noChangeArrowheads="1"/>
            </p:cNvSpPr>
            <p:nvPr/>
          </p:nvSpPr>
          <p:spPr bwMode="auto">
            <a:xfrm>
              <a:off x="5488" y="981"/>
              <a:ext cx="67" cy="68"/>
            </a:xfrm>
            <a:custGeom>
              <a:avLst/>
              <a:gdLst>
                <a:gd name="T0" fmla="*/ 0 w 67"/>
                <a:gd name="T1" fmla="*/ 34 h 68"/>
                <a:gd name="T2" fmla="*/ 34 w 67"/>
                <a:gd name="T3" fmla="*/ 0 h 68"/>
                <a:gd name="T4" fmla="*/ 67 w 67"/>
                <a:gd name="T5" fmla="*/ 34 h 68"/>
                <a:gd name="T6" fmla="*/ 67 w 67"/>
                <a:gd name="T7" fmla="*/ 34 h 68"/>
                <a:gd name="T8" fmla="*/ 34 w 67"/>
                <a:gd name="T9" fmla="*/ 68 h 68"/>
                <a:gd name="T10" fmla="*/ 0 w 67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2"/>
                    <a:pt x="52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20" name="Line 119"/>
            <p:cNvSpPr>
              <a:spLocks noChangeShapeType="1"/>
            </p:cNvSpPr>
            <p:nvPr/>
          </p:nvSpPr>
          <p:spPr bwMode="auto">
            <a:xfrm>
              <a:off x="5295" y="1015"/>
              <a:ext cx="453" cy="1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21" name="Line 120"/>
            <p:cNvSpPr>
              <a:spLocks noChangeShapeType="1"/>
            </p:cNvSpPr>
            <p:nvPr/>
          </p:nvSpPr>
          <p:spPr bwMode="auto">
            <a:xfrm>
              <a:off x="5522" y="788"/>
              <a:ext cx="1" cy="453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22" name="Freeform 121"/>
            <p:cNvSpPr>
              <a:spLocks noChangeArrowheads="1"/>
            </p:cNvSpPr>
            <p:nvPr/>
          </p:nvSpPr>
          <p:spPr bwMode="auto">
            <a:xfrm>
              <a:off x="5601" y="981"/>
              <a:ext cx="68" cy="68"/>
            </a:xfrm>
            <a:custGeom>
              <a:avLst/>
              <a:gdLst>
                <a:gd name="T0" fmla="*/ 0 w 182"/>
                <a:gd name="T1" fmla="*/ 91 h 182"/>
                <a:gd name="T2" fmla="*/ 91 w 182"/>
                <a:gd name="T3" fmla="*/ 0 h 182"/>
                <a:gd name="T4" fmla="*/ 182 w 182"/>
                <a:gd name="T5" fmla="*/ 91 h 182"/>
                <a:gd name="T6" fmla="*/ 182 w 182"/>
                <a:gd name="T7" fmla="*/ 91 h 182"/>
                <a:gd name="T8" fmla="*/ 91 w 182"/>
                <a:gd name="T9" fmla="*/ 182 h 182"/>
                <a:gd name="T10" fmla="*/ 0 w 182"/>
                <a:gd name="T1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2">
                  <a:moveTo>
                    <a:pt x="0" y="91"/>
                  </a:moveTo>
                  <a:cubicBezTo>
                    <a:pt x="0" y="41"/>
                    <a:pt x="41" y="0"/>
                    <a:pt x="91" y="0"/>
                  </a:cubicBezTo>
                  <a:cubicBezTo>
                    <a:pt x="141" y="0"/>
                    <a:pt x="182" y="41"/>
                    <a:pt x="182" y="91"/>
                  </a:cubicBezTo>
                  <a:cubicBezTo>
                    <a:pt x="182" y="91"/>
                    <a:pt x="182" y="91"/>
                    <a:pt x="182" y="91"/>
                  </a:cubicBezTo>
                  <a:cubicBezTo>
                    <a:pt x="182" y="141"/>
                    <a:pt x="141" y="182"/>
                    <a:pt x="91" y="182"/>
                  </a:cubicBezTo>
                  <a:cubicBezTo>
                    <a:pt x="41" y="182"/>
                    <a:pt x="0" y="141"/>
                    <a:pt x="0" y="9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23" name="Freeform 122"/>
            <p:cNvSpPr>
              <a:spLocks noChangeArrowheads="1"/>
            </p:cNvSpPr>
            <p:nvPr/>
          </p:nvSpPr>
          <p:spPr bwMode="auto">
            <a:xfrm>
              <a:off x="5601" y="981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24" name="Freeform 123"/>
            <p:cNvSpPr>
              <a:spLocks noChangeArrowheads="1"/>
            </p:cNvSpPr>
            <p:nvPr/>
          </p:nvSpPr>
          <p:spPr bwMode="auto">
            <a:xfrm>
              <a:off x="5601" y="867"/>
              <a:ext cx="68" cy="68"/>
            </a:xfrm>
            <a:custGeom>
              <a:avLst/>
              <a:gdLst>
                <a:gd name="T0" fmla="*/ 0 w 182"/>
                <a:gd name="T1" fmla="*/ 91 h 181"/>
                <a:gd name="T2" fmla="*/ 91 w 182"/>
                <a:gd name="T3" fmla="*/ 0 h 181"/>
                <a:gd name="T4" fmla="*/ 182 w 182"/>
                <a:gd name="T5" fmla="*/ 91 h 181"/>
                <a:gd name="T6" fmla="*/ 182 w 182"/>
                <a:gd name="T7" fmla="*/ 91 h 181"/>
                <a:gd name="T8" fmla="*/ 91 w 182"/>
                <a:gd name="T9" fmla="*/ 181 h 181"/>
                <a:gd name="T10" fmla="*/ 0 w 182"/>
                <a:gd name="T11" fmla="*/ 9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1">
                  <a:moveTo>
                    <a:pt x="0" y="91"/>
                  </a:move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2" y="40"/>
                    <a:pt x="182" y="91"/>
                  </a:cubicBezTo>
                  <a:cubicBezTo>
                    <a:pt x="182" y="91"/>
                    <a:pt x="182" y="91"/>
                    <a:pt x="182" y="91"/>
                  </a:cubicBezTo>
                  <a:cubicBezTo>
                    <a:pt x="182" y="141"/>
                    <a:pt x="141" y="181"/>
                    <a:pt x="91" y="181"/>
                  </a:cubicBezTo>
                  <a:cubicBezTo>
                    <a:pt x="41" y="181"/>
                    <a:pt x="0" y="141"/>
                    <a:pt x="0" y="9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25" name="Freeform 124"/>
            <p:cNvSpPr>
              <a:spLocks noChangeArrowheads="1"/>
            </p:cNvSpPr>
            <p:nvPr/>
          </p:nvSpPr>
          <p:spPr bwMode="auto">
            <a:xfrm>
              <a:off x="5601" y="867"/>
              <a:ext cx="68" cy="68"/>
            </a:xfrm>
            <a:custGeom>
              <a:avLst/>
              <a:gdLst>
                <a:gd name="T0" fmla="*/ 0 w 68"/>
                <a:gd name="T1" fmla="*/ 35 h 68"/>
                <a:gd name="T2" fmla="*/ 34 w 68"/>
                <a:gd name="T3" fmla="*/ 0 h 68"/>
                <a:gd name="T4" fmla="*/ 68 w 68"/>
                <a:gd name="T5" fmla="*/ 35 h 68"/>
                <a:gd name="T6" fmla="*/ 68 w 68"/>
                <a:gd name="T7" fmla="*/ 35 h 68"/>
                <a:gd name="T8" fmla="*/ 34 w 68"/>
                <a:gd name="T9" fmla="*/ 68 h 68"/>
                <a:gd name="T10" fmla="*/ 0 w 68"/>
                <a:gd name="T11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5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5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26" name="Freeform 125"/>
            <p:cNvSpPr>
              <a:spLocks noChangeArrowheads="1"/>
            </p:cNvSpPr>
            <p:nvPr/>
          </p:nvSpPr>
          <p:spPr bwMode="auto">
            <a:xfrm>
              <a:off x="5488" y="867"/>
              <a:ext cx="67" cy="68"/>
            </a:xfrm>
            <a:custGeom>
              <a:avLst/>
              <a:gdLst>
                <a:gd name="T0" fmla="*/ 0 w 181"/>
                <a:gd name="T1" fmla="*/ 91 h 181"/>
                <a:gd name="T2" fmla="*/ 91 w 181"/>
                <a:gd name="T3" fmla="*/ 0 h 181"/>
                <a:gd name="T4" fmla="*/ 181 w 181"/>
                <a:gd name="T5" fmla="*/ 91 h 181"/>
                <a:gd name="T6" fmla="*/ 181 w 181"/>
                <a:gd name="T7" fmla="*/ 91 h 181"/>
                <a:gd name="T8" fmla="*/ 91 w 181"/>
                <a:gd name="T9" fmla="*/ 181 h 181"/>
                <a:gd name="T10" fmla="*/ 0 w 181"/>
                <a:gd name="T11" fmla="*/ 9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1">
                  <a:moveTo>
                    <a:pt x="0" y="91"/>
                  </a:move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1" y="40"/>
                    <a:pt x="181" y="91"/>
                  </a:cubicBezTo>
                  <a:cubicBezTo>
                    <a:pt x="181" y="91"/>
                    <a:pt x="181" y="91"/>
                    <a:pt x="181" y="91"/>
                  </a:cubicBezTo>
                  <a:cubicBezTo>
                    <a:pt x="181" y="141"/>
                    <a:pt x="141" y="181"/>
                    <a:pt x="91" y="181"/>
                  </a:cubicBezTo>
                  <a:cubicBezTo>
                    <a:pt x="41" y="181"/>
                    <a:pt x="0" y="141"/>
                    <a:pt x="0" y="9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27" name="Freeform 126"/>
            <p:cNvSpPr>
              <a:spLocks noChangeArrowheads="1"/>
            </p:cNvSpPr>
            <p:nvPr/>
          </p:nvSpPr>
          <p:spPr bwMode="auto">
            <a:xfrm>
              <a:off x="5488" y="867"/>
              <a:ext cx="67" cy="68"/>
            </a:xfrm>
            <a:custGeom>
              <a:avLst/>
              <a:gdLst>
                <a:gd name="T0" fmla="*/ 0 w 67"/>
                <a:gd name="T1" fmla="*/ 35 h 68"/>
                <a:gd name="T2" fmla="*/ 34 w 67"/>
                <a:gd name="T3" fmla="*/ 0 h 68"/>
                <a:gd name="T4" fmla="*/ 67 w 67"/>
                <a:gd name="T5" fmla="*/ 35 h 68"/>
                <a:gd name="T6" fmla="*/ 67 w 67"/>
                <a:gd name="T7" fmla="*/ 35 h 68"/>
                <a:gd name="T8" fmla="*/ 34 w 67"/>
                <a:gd name="T9" fmla="*/ 68 h 68"/>
                <a:gd name="T10" fmla="*/ 0 w 67"/>
                <a:gd name="T11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68">
                  <a:moveTo>
                    <a:pt x="0" y="35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53"/>
                    <a:pt x="52" y="68"/>
                    <a:pt x="34" y="68"/>
                  </a:cubicBezTo>
                  <a:cubicBezTo>
                    <a:pt x="15" y="68"/>
                    <a:pt x="0" y="53"/>
                    <a:pt x="0" y="35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98428" name="直接箭头连接符 219"/>
          <p:cNvCxnSpPr>
            <a:cxnSpLocks noChangeShapeType="1"/>
          </p:cNvCxnSpPr>
          <p:nvPr/>
        </p:nvCxnSpPr>
        <p:spPr bwMode="auto">
          <a:xfrm flipV="1">
            <a:off x="4776788" y="2360613"/>
            <a:ext cx="577850" cy="127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tailEnd type="arrow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429" name="直接箭头连接符 220"/>
          <p:cNvCxnSpPr>
            <a:cxnSpLocks noChangeShapeType="1"/>
          </p:cNvCxnSpPr>
          <p:nvPr/>
        </p:nvCxnSpPr>
        <p:spPr bwMode="auto">
          <a:xfrm flipV="1">
            <a:off x="6546850" y="2360613"/>
            <a:ext cx="579438" cy="127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tailEnd type="arrow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8430" name="组合 224"/>
          <p:cNvGrpSpPr/>
          <p:nvPr/>
        </p:nvGrpSpPr>
        <p:grpSpPr bwMode="auto">
          <a:xfrm>
            <a:off x="7454900" y="4973639"/>
            <a:ext cx="2451100" cy="1457325"/>
            <a:chOff x="5027613" y="1766888"/>
            <a:chExt cx="2451100" cy="1457325"/>
          </a:xfrm>
        </p:grpSpPr>
        <p:sp>
          <p:nvSpPr>
            <p:cNvPr id="98431" name="Rectangle 53"/>
            <p:cNvSpPr>
              <a:spLocks noChangeArrowheads="1"/>
            </p:cNvSpPr>
            <p:nvPr/>
          </p:nvSpPr>
          <p:spPr bwMode="auto">
            <a:xfrm>
              <a:off x="5973763" y="1766888"/>
              <a:ext cx="41678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000000"/>
                  </a:solidFill>
                  <a:latin typeface="宋体" panose="02010600030101010101" pitchFamily="2" charset="-122"/>
                </a:rPr>
                <a:t>S1:2</a:t>
              </a:r>
              <a:endParaRPr lang="en-US" altLang="zh-CN"/>
            </a:p>
          </p:txBody>
        </p:sp>
        <p:sp>
          <p:nvSpPr>
            <p:cNvPr id="98432" name="Freeform 54"/>
            <p:cNvSpPr>
              <a:spLocks noChangeArrowheads="1"/>
            </p:cNvSpPr>
            <p:nvPr/>
          </p:nvSpPr>
          <p:spPr bwMode="auto">
            <a:xfrm>
              <a:off x="5033963" y="2393950"/>
              <a:ext cx="138112" cy="127000"/>
            </a:xfrm>
            <a:custGeom>
              <a:avLst/>
              <a:gdLst>
                <a:gd name="T0" fmla="*/ 0 w 87"/>
                <a:gd name="T1" fmla="*/ 43 h 80"/>
                <a:gd name="T2" fmla="*/ 6 w 87"/>
                <a:gd name="T3" fmla="*/ 12 h 80"/>
                <a:gd name="T4" fmla="*/ 31 w 87"/>
                <a:gd name="T5" fmla="*/ 0 h 80"/>
                <a:gd name="T6" fmla="*/ 56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56 w 87"/>
                <a:gd name="T15" fmla="*/ 80 h 80"/>
                <a:gd name="T16" fmla="*/ 31 w 87"/>
                <a:gd name="T17" fmla="*/ 80 h 80"/>
                <a:gd name="T18" fmla="*/ 6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33" name="Freeform 55"/>
            <p:cNvSpPr>
              <a:spLocks noChangeArrowheads="1"/>
            </p:cNvSpPr>
            <p:nvPr/>
          </p:nvSpPr>
          <p:spPr bwMode="auto">
            <a:xfrm>
              <a:off x="5259388" y="2393950"/>
              <a:ext cx="146050" cy="127000"/>
            </a:xfrm>
            <a:custGeom>
              <a:avLst/>
              <a:gdLst>
                <a:gd name="T0" fmla="*/ 0 w 92"/>
                <a:gd name="T1" fmla="*/ 43 h 80"/>
                <a:gd name="T2" fmla="*/ 12 w 92"/>
                <a:gd name="T3" fmla="*/ 12 h 80"/>
                <a:gd name="T4" fmla="*/ 31 w 92"/>
                <a:gd name="T5" fmla="*/ 0 h 80"/>
                <a:gd name="T6" fmla="*/ 62 w 92"/>
                <a:gd name="T7" fmla="*/ 0 h 80"/>
                <a:gd name="T8" fmla="*/ 80 w 92"/>
                <a:gd name="T9" fmla="*/ 12 h 80"/>
                <a:gd name="T10" fmla="*/ 92 w 92"/>
                <a:gd name="T11" fmla="*/ 43 h 80"/>
                <a:gd name="T12" fmla="*/ 80 w 92"/>
                <a:gd name="T13" fmla="*/ 68 h 80"/>
                <a:gd name="T14" fmla="*/ 62 w 92"/>
                <a:gd name="T15" fmla="*/ 80 h 80"/>
                <a:gd name="T16" fmla="*/ 31 w 92"/>
                <a:gd name="T17" fmla="*/ 80 h 80"/>
                <a:gd name="T18" fmla="*/ 12 w 92"/>
                <a:gd name="T19" fmla="*/ 68 h 80"/>
                <a:gd name="T20" fmla="*/ 0 w 92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0">
                  <a:moveTo>
                    <a:pt x="0" y="43"/>
                  </a:moveTo>
                  <a:lnTo>
                    <a:pt x="12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34" name="Freeform 56"/>
            <p:cNvSpPr>
              <a:spLocks noChangeArrowheads="1"/>
            </p:cNvSpPr>
            <p:nvPr/>
          </p:nvSpPr>
          <p:spPr bwMode="auto">
            <a:xfrm>
              <a:off x="5259388" y="2619375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35" name="Freeform 57"/>
            <p:cNvSpPr>
              <a:spLocks noChangeArrowheads="1"/>
            </p:cNvSpPr>
            <p:nvPr/>
          </p:nvSpPr>
          <p:spPr bwMode="auto">
            <a:xfrm>
              <a:off x="5494338" y="239395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36" name="Freeform 58"/>
            <p:cNvSpPr>
              <a:spLocks noChangeArrowheads="1"/>
            </p:cNvSpPr>
            <p:nvPr/>
          </p:nvSpPr>
          <p:spPr bwMode="auto">
            <a:xfrm>
              <a:off x="5494338" y="261937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37" name="Freeform 59"/>
            <p:cNvSpPr>
              <a:spLocks noChangeArrowheads="1"/>
            </p:cNvSpPr>
            <p:nvPr/>
          </p:nvSpPr>
          <p:spPr bwMode="auto">
            <a:xfrm>
              <a:off x="5729288" y="239395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38" name="Freeform 60"/>
            <p:cNvSpPr>
              <a:spLocks noChangeArrowheads="1"/>
            </p:cNvSpPr>
            <p:nvPr/>
          </p:nvSpPr>
          <p:spPr bwMode="auto">
            <a:xfrm>
              <a:off x="5953125" y="2619375"/>
              <a:ext cx="138113" cy="136525"/>
            </a:xfrm>
            <a:custGeom>
              <a:avLst/>
              <a:gdLst>
                <a:gd name="T0" fmla="*/ 0 w 87"/>
                <a:gd name="T1" fmla="*/ 43 h 86"/>
                <a:gd name="T2" fmla="*/ 13 w 87"/>
                <a:gd name="T3" fmla="*/ 19 h 86"/>
                <a:gd name="T4" fmla="*/ 31 w 87"/>
                <a:gd name="T5" fmla="*/ 0 h 86"/>
                <a:gd name="T6" fmla="*/ 62 w 87"/>
                <a:gd name="T7" fmla="*/ 0 h 86"/>
                <a:gd name="T8" fmla="*/ 80 w 87"/>
                <a:gd name="T9" fmla="*/ 19 h 86"/>
                <a:gd name="T10" fmla="*/ 87 w 87"/>
                <a:gd name="T11" fmla="*/ 43 h 86"/>
                <a:gd name="T12" fmla="*/ 80 w 87"/>
                <a:gd name="T13" fmla="*/ 68 h 86"/>
                <a:gd name="T14" fmla="*/ 62 w 87"/>
                <a:gd name="T15" fmla="*/ 86 h 86"/>
                <a:gd name="T16" fmla="*/ 31 w 87"/>
                <a:gd name="T17" fmla="*/ 86 h 86"/>
                <a:gd name="T18" fmla="*/ 13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39" name="Freeform 61"/>
            <p:cNvSpPr>
              <a:spLocks noChangeArrowheads="1"/>
            </p:cNvSpPr>
            <p:nvPr/>
          </p:nvSpPr>
          <p:spPr bwMode="auto">
            <a:xfrm>
              <a:off x="5953125" y="2393950"/>
              <a:ext cx="138113" cy="127000"/>
            </a:xfrm>
            <a:custGeom>
              <a:avLst/>
              <a:gdLst>
                <a:gd name="T0" fmla="*/ 0 w 87"/>
                <a:gd name="T1" fmla="*/ 43 h 80"/>
                <a:gd name="T2" fmla="*/ 13 w 87"/>
                <a:gd name="T3" fmla="*/ 12 h 80"/>
                <a:gd name="T4" fmla="*/ 31 w 87"/>
                <a:gd name="T5" fmla="*/ 0 h 80"/>
                <a:gd name="T6" fmla="*/ 62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62 w 87"/>
                <a:gd name="T15" fmla="*/ 80 h 80"/>
                <a:gd name="T16" fmla="*/ 31 w 87"/>
                <a:gd name="T17" fmla="*/ 80 h 80"/>
                <a:gd name="T18" fmla="*/ 13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13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40" name="Freeform 62"/>
            <p:cNvSpPr>
              <a:spLocks noChangeArrowheads="1"/>
            </p:cNvSpPr>
            <p:nvPr/>
          </p:nvSpPr>
          <p:spPr bwMode="auto">
            <a:xfrm>
              <a:off x="6188075" y="261937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41" name="Freeform 63"/>
            <p:cNvSpPr>
              <a:spLocks noChangeArrowheads="1"/>
            </p:cNvSpPr>
            <p:nvPr/>
          </p:nvSpPr>
          <p:spPr bwMode="auto">
            <a:xfrm>
              <a:off x="6188075" y="239395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6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6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42" name="Freeform 64"/>
            <p:cNvSpPr>
              <a:spLocks noChangeArrowheads="1"/>
            </p:cNvSpPr>
            <p:nvPr/>
          </p:nvSpPr>
          <p:spPr bwMode="auto">
            <a:xfrm>
              <a:off x="5729288" y="261937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0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43" name="Freeform 65"/>
            <p:cNvSpPr>
              <a:spLocks noChangeArrowheads="1"/>
            </p:cNvSpPr>
            <p:nvPr/>
          </p:nvSpPr>
          <p:spPr bwMode="auto">
            <a:xfrm>
              <a:off x="5033963" y="2159000"/>
              <a:ext cx="138112" cy="136525"/>
            </a:xfrm>
            <a:custGeom>
              <a:avLst/>
              <a:gdLst>
                <a:gd name="T0" fmla="*/ 0 w 87"/>
                <a:gd name="T1" fmla="*/ 43 h 86"/>
                <a:gd name="T2" fmla="*/ 6 w 87"/>
                <a:gd name="T3" fmla="*/ 18 h 86"/>
                <a:gd name="T4" fmla="*/ 31 w 87"/>
                <a:gd name="T5" fmla="*/ 0 h 86"/>
                <a:gd name="T6" fmla="*/ 56 w 87"/>
                <a:gd name="T7" fmla="*/ 0 h 86"/>
                <a:gd name="T8" fmla="*/ 80 w 87"/>
                <a:gd name="T9" fmla="*/ 18 h 86"/>
                <a:gd name="T10" fmla="*/ 87 w 87"/>
                <a:gd name="T11" fmla="*/ 43 h 86"/>
                <a:gd name="T12" fmla="*/ 80 w 87"/>
                <a:gd name="T13" fmla="*/ 68 h 86"/>
                <a:gd name="T14" fmla="*/ 56 w 87"/>
                <a:gd name="T15" fmla="*/ 86 h 86"/>
                <a:gd name="T16" fmla="*/ 31 w 87"/>
                <a:gd name="T17" fmla="*/ 86 h 86"/>
                <a:gd name="T18" fmla="*/ 6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44" name="Freeform 66"/>
            <p:cNvSpPr>
              <a:spLocks noChangeArrowheads="1"/>
            </p:cNvSpPr>
            <p:nvPr/>
          </p:nvSpPr>
          <p:spPr bwMode="auto">
            <a:xfrm>
              <a:off x="6883400" y="21590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0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45" name="Freeform 67"/>
            <p:cNvSpPr>
              <a:spLocks noChangeArrowheads="1"/>
            </p:cNvSpPr>
            <p:nvPr/>
          </p:nvSpPr>
          <p:spPr bwMode="auto">
            <a:xfrm>
              <a:off x="7107238" y="2159000"/>
              <a:ext cx="147637" cy="136525"/>
            </a:xfrm>
            <a:custGeom>
              <a:avLst/>
              <a:gdLst>
                <a:gd name="T0" fmla="*/ 0 w 93"/>
                <a:gd name="T1" fmla="*/ 43 h 86"/>
                <a:gd name="T2" fmla="*/ 13 w 93"/>
                <a:gd name="T3" fmla="*/ 18 h 86"/>
                <a:gd name="T4" fmla="*/ 31 w 93"/>
                <a:gd name="T5" fmla="*/ 0 h 86"/>
                <a:gd name="T6" fmla="*/ 62 w 93"/>
                <a:gd name="T7" fmla="*/ 0 h 86"/>
                <a:gd name="T8" fmla="*/ 80 w 93"/>
                <a:gd name="T9" fmla="*/ 18 h 86"/>
                <a:gd name="T10" fmla="*/ 93 w 93"/>
                <a:gd name="T11" fmla="*/ 43 h 86"/>
                <a:gd name="T12" fmla="*/ 80 w 93"/>
                <a:gd name="T13" fmla="*/ 68 h 86"/>
                <a:gd name="T14" fmla="*/ 62 w 93"/>
                <a:gd name="T15" fmla="*/ 86 h 86"/>
                <a:gd name="T16" fmla="*/ 31 w 93"/>
                <a:gd name="T17" fmla="*/ 86 h 86"/>
                <a:gd name="T18" fmla="*/ 13 w 93"/>
                <a:gd name="T19" fmla="*/ 68 h 86"/>
                <a:gd name="T20" fmla="*/ 0 w 93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86">
                  <a:moveTo>
                    <a:pt x="0" y="43"/>
                  </a:moveTo>
                  <a:lnTo>
                    <a:pt x="13" y="18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8"/>
                  </a:lnTo>
                  <a:lnTo>
                    <a:pt x="93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46" name="Freeform 68"/>
            <p:cNvSpPr>
              <a:spLocks noChangeArrowheads="1"/>
            </p:cNvSpPr>
            <p:nvPr/>
          </p:nvSpPr>
          <p:spPr bwMode="auto">
            <a:xfrm>
              <a:off x="7342188" y="21590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47" name="Freeform 69"/>
            <p:cNvSpPr>
              <a:spLocks noChangeArrowheads="1"/>
            </p:cNvSpPr>
            <p:nvPr/>
          </p:nvSpPr>
          <p:spPr bwMode="auto">
            <a:xfrm>
              <a:off x="6423025" y="239395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25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25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25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48" name="Freeform 70"/>
            <p:cNvSpPr>
              <a:spLocks noChangeArrowheads="1"/>
            </p:cNvSpPr>
            <p:nvPr/>
          </p:nvSpPr>
          <p:spPr bwMode="auto">
            <a:xfrm>
              <a:off x="6648450" y="239395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49" name="Freeform 71"/>
            <p:cNvSpPr>
              <a:spLocks noChangeArrowheads="1"/>
            </p:cNvSpPr>
            <p:nvPr/>
          </p:nvSpPr>
          <p:spPr bwMode="auto">
            <a:xfrm>
              <a:off x="6883400" y="239395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50" name="Freeform 72"/>
            <p:cNvSpPr>
              <a:spLocks noChangeArrowheads="1"/>
            </p:cNvSpPr>
            <p:nvPr/>
          </p:nvSpPr>
          <p:spPr bwMode="auto">
            <a:xfrm>
              <a:off x="6423025" y="261937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25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25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25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51" name="Freeform 73"/>
            <p:cNvSpPr>
              <a:spLocks noChangeArrowheads="1"/>
            </p:cNvSpPr>
            <p:nvPr/>
          </p:nvSpPr>
          <p:spPr bwMode="auto">
            <a:xfrm>
              <a:off x="6648450" y="261937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52" name="Freeform 74"/>
            <p:cNvSpPr>
              <a:spLocks noChangeArrowheads="1"/>
            </p:cNvSpPr>
            <p:nvPr/>
          </p:nvSpPr>
          <p:spPr bwMode="auto">
            <a:xfrm>
              <a:off x="6883400" y="261937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0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53" name="Freeform 75"/>
            <p:cNvSpPr>
              <a:spLocks noChangeArrowheads="1"/>
            </p:cNvSpPr>
            <p:nvPr/>
          </p:nvSpPr>
          <p:spPr bwMode="auto">
            <a:xfrm>
              <a:off x="5494338" y="28543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54" name="Freeform 76"/>
            <p:cNvSpPr>
              <a:spLocks noChangeArrowheads="1"/>
            </p:cNvSpPr>
            <p:nvPr/>
          </p:nvSpPr>
          <p:spPr bwMode="auto">
            <a:xfrm>
              <a:off x="5953125" y="2854325"/>
              <a:ext cx="138113" cy="138113"/>
            </a:xfrm>
            <a:custGeom>
              <a:avLst/>
              <a:gdLst>
                <a:gd name="T0" fmla="*/ 0 w 87"/>
                <a:gd name="T1" fmla="*/ 44 h 87"/>
                <a:gd name="T2" fmla="*/ 13 w 87"/>
                <a:gd name="T3" fmla="*/ 19 h 87"/>
                <a:gd name="T4" fmla="*/ 31 w 87"/>
                <a:gd name="T5" fmla="*/ 0 h 87"/>
                <a:gd name="T6" fmla="*/ 62 w 87"/>
                <a:gd name="T7" fmla="*/ 0 h 87"/>
                <a:gd name="T8" fmla="*/ 80 w 87"/>
                <a:gd name="T9" fmla="*/ 19 h 87"/>
                <a:gd name="T10" fmla="*/ 87 w 87"/>
                <a:gd name="T11" fmla="*/ 44 h 87"/>
                <a:gd name="T12" fmla="*/ 80 w 87"/>
                <a:gd name="T13" fmla="*/ 68 h 87"/>
                <a:gd name="T14" fmla="*/ 62 w 87"/>
                <a:gd name="T15" fmla="*/ 87 h 87"/>
                <a:gd name="T16" fmla="*/ 31 w 87"/>
                <a:gd name="T17" fmla="*/ 87 h 87"/>
                <a:gd name="T18" fmla="*/ 13 w 87"/>
                <a:gd name="T19" fmla="*/ 68 h 87"/>
                <a:gd name="T20" fmla="*/ 0 w 87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7">
                  <a:moveTo>
                    <a:pt x="0" y="44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4"/>
                  </a:lnTo>
                  <a:lnTo>
                    <a:pt x="80" y="68"/>
                  </a:lnTo>
                  <a:lnTo>
                    <a:pt x="62" y="87"/>
                  </a:lnTo>
                  <a:lnTo>
                    <a:pt x="31" y="87"/>
                  </a:lnTo>
                  <a:lnTo>
                    <a:pt x="13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55" name="Freeform 77"/>
            <p:cNvSpPr>
              <a:spLocks noChangeArrowheads="1"/>
            </p:cNvSpPr>
            <p:nvPr/>
          </p:nvSpPr>
          <p:spPr bwMode="auto">
            <a:xfrm>
              <a:off x="6188075" y="28543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6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6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6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56" name="Freeform 78"/>
            <p:cNvSpPr>
              <a:spLocks noChangeArrowheads="1"/>
            </p:cNvSpPr>
            <p:nvPr/>
          </p:nvSpPr>
          <p:spPr bwMode="auto">
            <a:xfrm>
              <a:off x="5729288" y="28543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0 w 86"/>
                <a:gd name="T5" fmla="*/ 0 h 87"/>
                <a:gd name="T6" fmla="*/ 55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5 w 86"/>
                <a:gd name="T15" fmla="*/ 87 h 87"/>
                <a:gd name="T16" fmla="*/ 30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5" y="87"/>
                  </a:lnTo>
                  <a:lnTo>
                    <a:pt x="30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57" name="Freeform 79"/>
            <p:cNvSpPr>
              <a:spLocks noChangeArrowheads="1"/>
            </p:cNvSpPr>
            <p:nvPr/>
          </p:nvSpPr>
          <p:spPr bwMode="auto">
            <a:xfrm>
              <a:off x="6423025" y="28543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25 w 86"/>
                <a:gd name="T5" fmla="*/ 0 h 87"/>
                <a:gd name="T6" fmla="*/ 55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5 w 86"/>
                <a:gd name="T15" fmla="*/ 87 h 87"/>
                <a:gd name="T16" fmla="*/ 25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5" y="87"/>
                  </a:lnTo>
                  <a:lnTo>
                    <a:pt x="25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58" name="Freeform 80"/>
            <p:cNvSpPr>
              <a:spLocks noChangeArrowheads="1"/>
            </p:cNvSpPr>
            <p:nvPr/>
          </p:nvSpPr>
          <p:spPr bwMode="auto">
            <a:xfrm>
              <a:off x="6648450" y="28543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59" name="Freeform 81"/>
            <p:cNvSpPr>
              <a:spLocks noChangeArrowheads="1"/>
            </p:cNvSpPr>
            <p:nvPr/>
          </p:nvSpPr>
          <p:spPr bwMode="auto">
            <a:xfrm>
              <a:off x="6883400" y="28543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0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0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0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60" name="Freeform 82"/>
            <p:cNvSpPr>
              <a:spLocks noChangeArrowheads="1"/>
            </p:cNvSpPr>
            <p:nvPr/>
          </p:nvSpPr>
          <p:spPr bwMode="auto">
            <a:xfrm>
              <a:off x="6188075" y="3090863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6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6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61" name="Freeform 83"/>
            <p:cNvSpPr>
              <a:spLocks noChangeArrowheads="1"/>
            </p:cNvSpPr>
            <p:nvPr/>
          </p:nvSpPr>
          <p:spPr bwMode="auto">
            <a:xfrm>
              <a:off x="6423025" y="3090863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25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37 h 80"/>
                <a:gd name="T12" fmla="*/ 74 w 86"/>
                <a:gd name="T13" fmla="*/ 68 h 80"/>
                <a:gd name="T14" fmla="*/ 55 w 86"/>
                <a:gd name="T15" fmla="*/ 80 h 80"/>
                <a:gd name="T16" fmla="*/ 25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37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25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62" name="Freeform 84"/>
            <p:cNvSpPr>
              <a:spLocks noChangeArrowheads="1"/>
            </p:cNvSpPr>
            <p:nvPr/>
          </p:nvSpPr>
          <p:spPr bwMode="auto">
            <a:xfrm>
              <a:off x="6648450" y="3090863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63" name="Freeform 85"/>
            <p:cNvSpPr>
              <a:spLocks noChangeArrowheads="1"/>
            </p:cNvSpPr>
            <p:nvPr/>
          </p:nvSpPr>
          <p:spPr bwMode="auto">
            <a:xfrm>
              <a:off x="6883400" y="3090863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64" name="Freeform 86"/>
            <p:cNvSpPr>
              <a:spLocks noChangeArrowheads="1"/>
            </p:cNvSpPr>
            <p:nvPr/>
          </p:nvSpPr>
          <p:spPr bwMode="auto">
            <a:xfrm>
              <a:off x="5027613" y="2605088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65" name="Freeform 87"/>
            <p:cNvSpPr>
              <a:spLocks noChangeArrowheads="1"/>
            </p:cNvSpPr>
            <p:nvPr/>
          </p:nvSpPr>
          <p:spPr bwMode="auto">
            <a:xfrm>
              <a:off x="5030788" y="2840038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66" name="Freeform 88"/>
            <p:cNvSpPr>
              <a:spLocks noChangeArrowheads="1"/>
            </p:cNvSpPr>
            <p:nvPr/>
          </p:nvSpPr>
          <p:spPr bwMode="auto">
            <a:xfrm>
              <a:off x="5262563" y="2840038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67" name="Freeform 89"/>
            <p:cNvSpPr>
              <a:spLocks noChangeArrowheads="1"/>
            </p:cNvSpPr>
            <p:nvPr/>
          </p:nvSpPr>
          <p:spPr bwMode="auto">
            <a:xfrm>
              <a:off x="5262563" y="308610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68" name="Freeform 90"/>
            <p:cNvSpPr>
              <a:spLocks noChangeArrowheads="1"/>
            </p:cNvSpPr>
            <p:nvPr/>
          </p:nvSpPr>
          <p:spPr bwMode="auto">
            <a:xfrm>
              <a:off x="5030788" y="308610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69" name="Freeform 91"/>
            <p:cNvSpPr>
              <a:spLocks noChangeArrowheads="1"/>
            </p:cNvSpPr>
            <p:nvPr/>
          </p:nvSpPr>
          <p:spPr bwMode="auto">
            <a:xfrm>
              <a:off x="5480050" y="308610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98470" name="直接箭头连接符 265"/>
          <p:cNvCxnSpPr>
            <a:cxnSpLocks noChangeShapeType="1"/>
          </p:cNvCxnSpPr>
          <p:nvPr/>
        </p:nvCxnSpPr>
        <p:spPr bwMode="auto">
          <a:xfrm rot="16200000" flipH="1">
            <a:off x="8544720" y="3247232"/>
            <a:ext cx="358775" cy="11113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tailEnd type="arrow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471" name="直接箭头连接符 266"/>
          <p:cNvCxnSpPr>
            <a:cxnSpLocks noChangeShapeType="1"/>
          </p:cNvCxnSpPr>
          <p:nvPr/>
        </p:nvCxnSpPr>
        <p:spPr bwMode="auto">
          <a:xfrm rot="5400000">
            <a:off x="8520113" y="4646613"/>
            <a:ext cx="381000" cy="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tailEnd type="arrow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98472" name="Object 3"/>
          <p:cNvGraphicFramePr>
            <a:graphicFrameLocks noChangeAspect="1"/>
          </p:cNvGraphicFramePr>
          <p:nvPr/>
        </p:nvGraphicFramePr>
        <p:xfrm>
          <a:off x="5772150" y="5429251"/>
          <a:ext cx="73025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55" r:id="rId3" imgW="914400" imgH="914400" progId="Visio.Drawing.11">
                  <p:embed/>
                </p:oleObj>
              </mc:Choice>
              <mc:Fallback>
                <p:oleObj r:id="rId3" imgW="914400" imgH="91440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2150" y="5429251"/>
                        <a:ext cx="730250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8473" name="直接箭头连接符 269"/>
          <p:cNvCxnSpPr>
            <a:cxnSpLocks noChangeShapeType="1"/>
          </p:cNvCxnSpPr>
          <p:nvPr/>
        </p:nvCxnSpPr>
        <p:spPr bwMode="auto">
          <a:xfrm flipV="1">
            <a:off x="4879975" y="5845176"/>
            <a:ext cx="579438" cy="11113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474" name="直接箭头连接符 270"/>
          <p:cNvCxnSpPr>
            <a:cxnSpLocks noChangeShapeType="1"/>
          </p:cNvCxnSpPr>
          <p:nvPr/>
        </p:nvCxnSpPr>
        <p:spPr bwMode="auto">
          <a:xfrm flipV="1">
            <a:off x="6651625" y="5845176"/>
            <a:ext cx="579438" cy="11113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8475" name="组合 272"/>
          <p:cNvGrpSpPr/>
          <p:nvPr/>
        </p:nvGrpSpPr>
        <p:grpSpPr bwMode="auto">
          <a:xfrm>
            <a:off x="2087563" y="4964114"/>
            <a:ext cx="2451100" cy="1457325"/>
            <a:chOff x="922338" y="4176713"/>
            <a:chExt cx="2451100" cy="1457325"/>
          </a:xfrm>
        </p:grpSpPr>
        <p:sp>
          <p:nvSpPr>
            <p:cNvPr id="98476" name="Rectangle 161"/>
            <p:cNvSpPr>
              <a:spLocks noChangeArrowheads="1"/>
            </p:cNvSpPr>
            <p:nvPr/>
          </p:nvSpPr>
          <p:spPr bwMode="auto">
            <a:xfrm>
              <a:off x="1606550" y="4176713"/>
              <a:ext cx="41678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000000"/>
                  </a:solidFill>
                  <a:latin typeface="宋体" panose="02010600030101010101" pitchFamily="2" charset="-122"/>
                </a:rPr>
                <a:t>S1:3</a:t>
              </a:r>
              <a:endParaRPr lang="en-US" altLang="zh-CN"/>
            </a:p>
          </p:txBody>
        </p:sp>
        <p:sp>
          <p:nvSpPr>
            <p:cNvPr id="98477" name="Freeform 162"/>
            <p:cNvSpPr>
              <a:spLocks noChangeArrowheads="1"/>
            </p:cNvSpPr>
            <p:nvPr/>
          </p:nvSpPr>
          <p:spPr bwMode="auto">
            <a:xfrm>
              <a:off x="928688" y="4803775"/>
              <a:ext cx="138112" cy="127000"/>
            </a:xfrm>
            <a:custGeom>
              <a:avLst/>
              <a:gdLst>
                <a:gd name="T0" fmla="*/ 0 w 87"/>
                <a:gd name="T1" fmla="*/ 43 h 80"/>
                <a:gd name="T2" fmla="*/ 6 w 87"/>
                <a:gd name="T3" fmla="*/ 12 h 80"/>
                <a:gd name="T4" fmla="*/ 31 w 87"/>
                <a:gd name="T5" fmla="*/ 0 h 80"/>
                <a:gd name="T6" fmla="*/ 56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56 w 87"/>
                <a:gd name="T15" fmla="*/ 80 h 80"/>
                <a:gd name="T16" fmla="*/ 31 w 87"/>
                <a:gd name="T17" fmla="*/ 80 h 80"/>
                <a:gd name="T18" fmla="*/ 6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78" name="Freeform 163"/>
            <p:cNvSpPr>
              <a:spLocks noChangeArrowheads="1"/>
            </p:cNvSpPr>
            <p:nvPr/>
          </p:nvSpPr>
          <p:spPr bwMode="auto">
            <a:xfrm>
              <a:off x="1154113" y="4803775"/>
              <a:ext cx="146050" cy="127000"/>
            </a:xfrm>
            <a:custGeom>
              <a:avLst/>
              <a:gdLst>
                <a:gd name="T0" fmla="*/ 0 w 92"/>
                <a:gd name="T1" fmla="*/ 43 h 80"/>
                <a:gd name="T2" fmla="*/ 12 w 92"/>
                <a:gd name="T3" fmla="*/ 12 h 80"/>
                <a:gd name="T4" fmla="*/ 31 w 92"/>
                <a:gd name="T5" fmla="*/ 0 h 80"/>
                <a:gd name="T6" fmla="*/ 62 w 92"/>
                <a:gd name="T7" fmla="*/ 0 h 80"/>
                <a:gd name="T8" fmla="*/ 80 w 92"/>
                <a:gd name="T9" fmla="*/ 12 h 80"/>
                <a:gd name="T10" fmla="*/ 92 w 92"/>
                <a:gd name="T11" fmla="*/ 43 h 80"/>
                <a:gd name="T12" fmla="*/ 80 w 92"/>
                <a:gd name="T13" fmla="*/ 68 h 80"/>
                <a:gd name="T14" fmla="*/ 62 w 92"/>
                <a:gd name="T15" fmla="*/ 80 h 80"/>
                <a:gd name="T16" fmla="*/ 31 w 92"/>
                <a:gd name="T17" fmla="*/ 80 h 80"/>
                <a:gd name="T18" fmla="*/ 12 w 92"/>
                <a:gd name="T19" fmla="*/ 68 h 80"/>
                <a:gd name="T20" fmla="*/ 0 w 92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0">
                  <a:moveTo>
                    <a:pt x="0" y="43"/>
                  </a:moveTo>
                  <a:lnTo>
                    <a:pt x="12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79" name="Freeform 164"/>
            <p:cNvSpPr>
              <a:spLocks noChangeArrowheads="1"/>
            </p:cNvSpPr>
            <p:nvPr/>
          </p:nvSpPr>
          <p:spPr bwMode="auto">
            <a:xfrm>
              <a:off x="1154113" y="5029200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80" name="Freeform 165"/>
            <p:cNvSpPr>
              <a:spLocks noChangeArrowheads="1"/>
            </p:cNvSpPr>
            <p:nvPr/>
          </p:nvSpPr>
          <p:spPr bwMode="auto">
            <a:xfrm>
              <a:off x="1389063" y="48037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81" name="Freeform 166"/>
            <p:cNvSpPr>
              <a:spLocks noChangeArrowheads="1"/>
            </p:cNvSpPr>
            <p:nvPr/>
          </p:nvSpPr>
          <p:spPr bwMode="auto">
            <a:xfrm>
              <a:off x="1389063" y="50292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82" name="Freeform 167"/>
            <p:cNvSpPr>
              <a:spLocks noChangeArrowheads="1"/>
            </p:cNvSpPr>
            <p:nvPr/>
          </p:nvSpPr>
          <p:spPr bwMode="auto">
            <a:xfrm>
              <a:off x="1624013" y="48037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83" name="Freeform 168"/>
            <p:cNvSpPr>
              <a:spLocks noChangeArrowheads="1"/>
            </p:cNvSpPr>
            <p:nvPr/>
          </p:nvSpPr>
          <p:spPr bwMode="auto">
            <a:xfrm>
              <a:off x="1847850" y="5029200"/>
              <a:ext cx="138113" cy="136525"/>
            </a:xfrm>
            <a:custGeom>
              <a:avLst/>
              <a:gdLst>
                <a:gd name="T0" fmla="*/ 0 w 87"/>
                <a:gd name="T1" fmla="*/ 43 h 86"/>
                <a:gd name="T2" fmla="*/ 13 w 87"/>
                <a:gd name="T3" fmla="*/ 19 h 86"/>
                <a:gd name="T4" fmla="*/ 31 w 87"/>
                <a:gd name="T5" fmla="*/ 0 h 86"/>
                <a:gd name="T6" fmla="*/ 62 w 87"/>
                <a:gd name="T7" fmla="*/ 0 h 86"/>
                <a:gd name="T8" fmla="*/ 80 w 87"/>
                <a:gd name="T9" fmla="*/ 19 h 86"/>
                <a:gd name="T10" fmla="*/ 87 w 87"/>
                <a:gd name="T11" fmla="*/ 43 h 86"/>
                <a:gd name="T12" fmla="*/ 80 w 87"/>
                <a:gd name="T13" fmla="*/ 68 h 86"/>
                <a:gd name="T14" fmla="*/ 62 w 87"/>
                <a:gd name="T15" fmla="*/ 86 h 86"/>
                <a:gd name="T16" fmla="*/ 31 w 87"/>
                <a:gd name="T17" fmla="*/ 86 h 86"/>
                <a:gd name="T18" fmla="*/ 13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84" name="Freeform 169"/>
            <p:cNvSpPr>
              <a:spLocks noChangeArrowheads="1"/>
            </p:cNvSpPr>
            <p:nvPr/>
          </p:nvSpPr>
          <p:spPr bwMode="auto">
            <a:xfrm>
              <a:off x="1847850" y="4803775"/>
              <a:ext cx="138113" cy="127000"/>
            </a:xfrm>
            <a:custGeom>
              <a:avLst/>
              <a:gdLst>
                <a:gd name="T0" fmla="*/ 0 w 87"/>
                <a:gd name="T1" fmla="*/ 43 h 80"/>
                <a:gd name="T2" fmla="*/ 13 w 87"/>
                <a:gd name="T3" fmla="*/ 12 h 80"/>
                <a:gd name="T4" fmla="*/ 31 w 87"/>
                <a:gd name="T5" fmla="*/ 0 h 80"/>
                <a:gd name="T6" fmla="*/ 62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62 w 87"/>
                <a:gd name="T15" fmla="*/ 80 h 80"/>
                <a:gd name="T16" fmla="*/ 31 w 87"/>
                <a:gd name="T17" fmla="*/ 80 h 80"/>
                <a:gd name="T18" fmla="*/ 13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13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85" name="Freeform 170"/>
            <p:cNvSpPr>
              <a:spLocks noChangeArrowheads="1"/>
            </p:cNvSpPr>
            <p:nvPr/>
          </p:nvSpPr>
          <p:spPr bwMode="auto">
            <a:xfrm>
              <a:off x="2082800" y="50292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86" name="Freeform 171"/>
            <p:cNvSpPr>
              <a:spLocks noChangeArrowheads="1"/>
            </p:cNvSpPr>
            <p:nvPr/>
          </p:nvSpPr>
          <p:spPr bwMode="auto">
            <a:xfrm>
              <a:off x="2082800" y="48037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6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6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87" name="Freeform 172"/>
            <p:cNvSpPr>
              <a:spLocks noChangeArrowheads="1"/>
            </p:cNvSpPr>
            <p:nvPr/>
          </p:nvSpPr>
          <p:spPr bwMode="auto">
            <a:xfrm>
              <a:off x="1624013" y="50292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0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88" name="Freeform 173"/>
            <p:cNvSpPr>
              <a:spLocks noChangeArrowheads="1"/>
            </p:cNvSpPr>
            <p:nvPr/>
          </p:nvSpPr>
          <p:spPr bwMode="auto">
            <a:xfrm>
              <a:off x="928688" y="4568825"/>
              <a:ext cx="138112" cy="136525"/>
            </a:xfrm>
            <a:custGeom>
              <a:avLst/>
              <a:gdLst>
                <a:gd name="T0" fmla="*/ 0 w 87"/>
                <a:gd name="T1" fmla="*/ 43 h 86"/>
                <a:gd name="T2" fmla="*/ 6 w 87"/>
                <a:gd name="T3" fmla="*/ 18 h 86"/>
                <a:gd name="T4" fmla="*/ 31 w 87"/>
                <a:gd name="T5" fmla="*/ 0 h 86"/>
                <a:gd name="T6" fmla="*/ 56 w 87"/>
                <a:gd name="T7" fmla="*/ 0 h 86"/>
                <a:gd name="T8" fmla="*/ 80 w 87"/>
                <a:gd name="T9" fmla="*/ 18 h 86"/>
                <a:gd name="T10" fmla="*/ 87 w 87"/>
                <a:gd name="T11" fmla="*/ 43 h 86"/>
                <a:gd name="T12" fmla="*/ 80 w 87"/>
                <a:gd name="T13" fmla="*/ 68 h 86"/>
                <a:gd name="T14" fmla="*/ 56 w 87"/>
                <a:gd name="T15" fmla="*/ 86 h 86"/>
                <a:gd name="T16" fmla="*/ 31 w 87"/>
                <a:gd name="T17" fmla="*/ 86 h 86"/>
                <a:gd name="T18" fmla="*/ 6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89" name="Freeform 174"/>
            <p:cNvSpPr>
              <a:spLocks noChangeArrowheads="1"/>
            </p:cNvSpPr>
            <p:nvPr/>
          </p:nvSpPr>
          <p:spPr bwMode="auto">
            <a:xfrm>
              <a:off x="2778125" y="45688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0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90" name="Freeform 175"/>
            <p:cNvSpPr>
              <a:spLocks noChangeArrowheads="1"/>
            </p:cNvSpPr>
            <p:nvPr/>
          </p:nvSpPr>
          <p:spPr bwMode="auto">
            <a:xfrm>
              <a:off x="3001963" y="4568825"/>
              <a:ext cx="147637" cy="136525"/>
            </a:xfrm>
            <a:custGeom>
              <a:avLst/>
              <a:gdLst>
                <a:gd name="T0" fmla="*/ 0 w 93"/>
                <a:gd name="T1" fmla="*/ 43 h 86"/>
                <a:gd name="T2" fmla="*/ 13 w 93"/>
                <a:gd name="T3" fmla="*/ 18 h 86"/>
                <a:gd name="T4" fmla="*/ 31 w 93"/>
                <a:gd name="T5" fmla="*/ 0 h 86"/>
                <a:gd name="T6" fmla="*/ 62 w 93"/>
                <a:gd name="T7" fmla="*/ 0 h 86"/>
                <a:gd name="T8" fmla="*/ 80 w 93"/>
                <a:gd name="T9" fmla="*/ 18 h 86"/>
                <a:gd name="T10" fmla="*/ 93 w 93"/>
                <a:gd name="T11" fmla="*/ 43 h 86"/>
                <a:gd name="T12" fmla="*/ 80 w 93"/>
                <a:gd name="T13" fmla="*/ 68 h 86"/>
                <a:gd name="T14" fmla="*/ 62 w 93"/>
                <a:gd name="T15" fmla="*/ 86 h 86"/>
                <a:gd name="T16" fmla="*/ 31 w 93"/>
                <a:gd name="T17" fmla="*/ 86 h 86"/>
                <a:gd name="T18" fmla="*/ 13 w 93"/>
                <a:gd name="T19" fmla="*/ 68 h 86"/>
                <a:gd name="T20" fmla="*/ 0 w 93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86">
                  <a:moveTo>
                    <a:pt x="0" y="43"/>
                  </a:moveTo>
                  <a:lnTo>
                    <a:pt x="13" y="18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8"/>
                  </a:lnTo>
                  <a:lnTo>
                    <a:pt x="93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91" name="Freeform 176"/>
            <p:cNvSpPr>
              <a:spLocks noChangeArrowheads="1"/>
            </p:cNvSpPr>
            <p:nvPr/>
          </p:nvSpPr>
          <p:spPr bwMode="auto">
            <a:xfrm>
              <a:off x="3236913" y="45688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92" name="Freeform 177"/>
            <p:cNvSpPr>
              <a:spLocks noChangeArrowheads="1"/>
            </p:cNvSpPr>
            <p:nvPr/>
          </p:nvSpPr>
          <p:spPr bwMode="auto">
            <a:xfrm>
              <a:off x="2317750" y="48037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25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25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25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93" name="Freeform 178"/>
            <p:cNvSpPr>
              <a:spLocks noChangeArrowheads="1"/>
            </p:cNvSpPr>
            <p:nvPr/>
          </p:nvSpPr>
          <p:spPr bwMode="auto">
            <a:xfrm>
              <a:off x="2543175" y="48037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94" name="Freeform 179"/>
            <p:cNvSpPr>
              <a:spLocks noChangeArrowheads="1"/>
            </p:cNvSpPr>
            <p:nvPr/>
          </p:nvSpPr>
          <p:spPr bwMode="auto">
            <a:xfrm>
              <a:off x="2778125" y="48037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95" name="Freeform 180"/>
            <p:cNvSpPr>
              <a:spLocks noChangeArrowheads="1"/>
            </p:cNvSpPr>
            <p:nvPr/>
          </p:nvSpPr>
          <p:spPr bwMode="auto">
            <a:xfrm>
              <a:off x="2317750" y="50292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25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25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25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96" name="Freeform 181"/>
            <p:cNvSpPr>
              <a:spLocks noChangeArrowheads="1"/>
            </p:cNvSpPr>
            <p:nvPr/>
          </p:nvSpPr>
          <p:spPr bwMode="auto">
            <a:xfrm>
              <a:off x="2543175" y="50292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97" name="Freeform 182"/>
            <p:cNvSpPr>
              <a:spLocks noChangeArrowheads="1"/>
            </p:cNvSpPr>
            <p:nvPr/>
          </p:nvSpPr>
          <p:spPr bwMode="auto">
            <a:xfrm>
              <a:off x="1389063" y="52641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98" name="Freeform 183"/>
            <p:cNvSpPr>
              <a:spLocks noChangeArrowheads="1"/>
            </p:cNvSpPr>
            <p:nvPr/>
          </p:nvSpPr>
          <p:spPr bwMode="auto">
            <a:xfrm>
              <a:off x="1847850" y="5264150"/>
              <a:ext cx="138113" cy="138113"/>
            </a:xfrm>
            <a:custGeom>
              <a:avLst/>
              <a:gdLst>
                <a:gd name="T0" fmla="*/ 0 w 87"/>
                <a:gd name="T1" fmla="*/ 44 h 87"/>
                <a:gd name="T2" fmla="*/ 13 w 87"/>
                <a:gd name="T3" fmla="*/ 19 h 87"/>
                <a:gd name="T4" fmla="*/ 31 w 87"/>
                <a:gd name="T5" fmla="*/ 0 h 87"/>
                <a:gd name="T6" fmla="*/ 62 w 87"/>
                <a:gd name="T7" fmla="*/ 0 h 87"/>
                <a:gd name="T8" fmla="*/ 80 w 87"/>
                <a:gd name="T9" fmla="*/ 19 h 87"/>
                <a:gd name="T10" fmla="*/ 87 w 87"/>
                <a:gd name="T11" fmla="*/ 44 h 87"/>
                <a:gd name="T12" fmla="*/ 80 w 87"/>
                <a:gd name="T13" fmla="*/ 68 h 87"/>
                <a:gd name="T14" fmla="*/ 62 w 87"/>
                <a:gd name="T15" fmla="*/ 87 h 87"/>
                <a:gd name="T16" fmla="*/ 31 w 87"/>
                <a:gd name="T17" fmla="*/ 87 h 87"/>
                <a:gd name="T18" fmla="*/ 13 w 87"/>
                <a:gd name="T19" fmla="*/ 68 h 87"/>
                <a:gd name="T20" fmla="*/ 0 w 87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7">
                  <a:moveTo>
                    <a:pt x="0" y="44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4"/>
                  </a:lnTo>
                  <a:lnTo>
                    <a:pt x="80" y="68"/>
                  </a:lnTo>
                  <a:lnTo>
                    <a:pt x="62" y="87"/>
                  </a:lnTo>
                  <a:lnTo>
                    <a:pt x="31" y="87"/>
                  </a:lnTo>
                  <a:lnTo>
                    <a:pt x="13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99" name="Freeform 184"/>
            <p:cNvSpPr>
              <a:spLocks noChangeArrowheads="1"/>
            </p:cNvSpPr>
            <p:nvPr/>
          </p:nvSpPr>
          <p:spPr bwMode="auto">
            <a:xfrm>
              <a:off x="2082800" y="52641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6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6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6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500" name="Freeform 185"/>
            <p:cNvSpPr>
              <a:spLocks noChangeArrowheads="1"/>
            </p:cNvSpPr>
            <p:nvPr/>
          </p:nvSpPr>
          <p:spPr bwMode="auto">
            <a:xfrm>
              <a:off x="1624013" y="52641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0 w 86"/>
                <a:gd name="T5" fmla="*/ 0 h 87"/>
                <a:gd name="T6" fmla="*/ 55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5 w 86"/>
                <a:gd name="T15" fmla="*/ 87 h 87"/>
                <a:gd name="T16" fmla="*/ 30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5" y="87"/>
                  </a:lnTo>
                  <a:lnTo>
                    <a:pt x="30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501" name="Freeform 186"/>
            <p:cNvSpPr>
              <a:spLocks noChangeArrowheads="1"/>
            </p:cNvSpPr>
            <p:nvPr/>
          </p:nvSpPr>
          <p:spPr bwMode="auto">
            <a:xfrm>
              <a:off x="2317750" y="52641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25 w 86"/>
                <a:gd name="T5" fmla="*/ 0 h 87"/>
                <a:gd name="T6" fmla="*/ 55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5 w 86"/>
                <a:gd name="T15" fmla="*/ 87 h 87"/>
                <a:gd name="T16" fmla="*/ 25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5" y="87"/>
                  </a:lnTo>
                  <a:lnTo>
                    <a:pt x="25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502" name="Freeform 187"/>
            <p:cNvSpPr>
              <a:spLocks noChangeArrowheads="1"/>
            </p:cNvSpPr>
            <p:nvPr/>
          </p:nvSpPr>
          <p:spPr bwMode="auto">
            <a:xfrm>
              <a:off x="2543175" y="52641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503" name="Freeform 188"/>
            <p:cNvSpPr>
              <a:spLocks noChangeArrowheads="1"/>
            </p:cNvSpPr>
            <p:nvPr/>
          </p:nvSpPr>
          <p:spPr bwMode="auto">
            <a:xfrm>
              <a:off x="2082800" y="550068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6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6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504" name="Freeform 189"/>
            <p:cNvSpPr>
              <a:spLocks noChangeArrowheads="1"/>
            </p:cNvSpPr>
            <p:nvPr/>
          </p:nvSpPr>
          <p:spPr bwMode="auto">
            <a:xfrm>
              <a:off x="2317750" y="550068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25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37 h 80"/>
                <a:gd name="T12" fmla="*/ 74 w 86"/>
                <a:gd name="T13" fmla="*/ 68 h 80"/>
                <a:gd name="T14" fmla="*/ 55 w 86"/>
                <a:gd name="T15" fmla="*/ 80 h 80"/>
                <a:gd name="T16" fmla="*/ 25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37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25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505" name="Freeform 190"/>
            <p:cNvSpPr>
              <a:spLocks noChangeArrowheads="1"/>
            </p:cNvSpPr>
            <p:nvPr/>
          </p:nvSpPr>
          <p:spPr bwMode="auto">
            <a:xfrm>
              <a:off x="2543175" y="550068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506" name="Freeform 191"/>
            <p:cNvSpPr>
              <a:spLocks noChangeArrowheads="1"/>
            </p:cNvSpPr>
            <p:nvPr/>
          </p:nvSpPr>
          <p:spPr bwMode="auto">
            <a:xfrm>
              <a:off x="2778125" y="550068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507" name="Freeform 192"/>
            <p:cNvSpPr>
              <a:spLocks noChangeArrowheads="1"/>
            </p:cNvSpPr>
            <p:nvPr/>
          </p:nvSpPr>
          <p:spPr bwMode="auto">
            <a:xfrm>
              <a:off x="922338" y="5014913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508" name="Freeform 193"/>
            <p:cNvSpPr>
              <a:spLocks noChangeArrowheads="1"/>
            </p:cNvSpPr>
            <p:nvPr/>
          </p:nvSpPr>
          <p:spPr bwMode="auto">
            <a:xfrm>
              <a:off x="925513" y="5249863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509" name="Freeform 194"/>
            <p:cNvSpPr>
              <a:spLocks noChangeArrowheads="1"/>
            </p:cNvSpPr>
            <p:nvPr/>
          </p:nvSpPr>
          <p:spPr bwMode="auto">
            <a:xfrm>
              <a:off x="1157288" y="5249863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510" name="Freeform 195"/>
            <p:cNvSpPr>
              <a:spLocks noChangeArrowheads="1"/>
            </p:cNvSpPr>
            <p:nvPr/>
          </p:nvSpPr>
          <p:spPr bwMode="auto">
            <a:xfrm>
              <a:off x="1157288" y="54959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511" name="Freeform 196"/>
            <p:cNvSpPr>
              <a:spLocks noChangeArrowheads="1"/>
            </p:cNvSpPr>
            <p:nvPr/>
          </p:nvSpPr>
          <p:spPr bwMode="auto">
            <a:xfrm>
              <a:off x="925513" y="54959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512" name="Freeform 197"/>
            <p:cNvSpPr>
              <a:spLocks noChangeArrowheads="1"/>
            </p:cNvSpPr>
            <p:nvPr/>
          </p:nvSpPr>
          <p:spPr bwMode="auto">
            <a:xfrm>
              <a:off x="1374775" y="54959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Thinning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52</a:t>
            </a:fld>
            <a:endParaRPr lang="en-US" dirty="0"/>
          </a:p>
        </p:txBody>
      </p:sp>
      <p:cxnSp>
        <p:nvCxnSpPr>
          <p:cNvPr id="99330" name="直接箭头连接符 219"/>
          <p:cNvCxnSpPr>
            <a:cxnSpLocks noChangeShapeType="1"/>
          </p:cNvCxnSpPr>
          <p:nvPr/>
        </p:nvCxnSpPr>
        <p:spPr bwMode="auto">
          <a:xfrm flipV="1">
            <a:off x="4776788" y="2360613"/>
            <a:ext cx="577850" cy="127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tailEnd type="arrow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31" name="直接箭头连接符 220"/>
          <p:cNvCxnSpPr>
            <a:cxnSpLocks noChangeShapeType="1"/>
          </p:cNvCxnSpPr>
          <p:nvPr/>
        </p:nvCxnSpPr>
        <p:spPr bwMode="auto">
          <a:xfrm flipV="1">
            <a:off x="6546850" y="2360613"/>
            <a:ext cx="579438" cy="127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tailEnd type="arrow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32" name="直接箭头连接符 265"/>
          <p:cNvCxnSpPr>
            <a:cxnSpLocks noChangeShapeType="1"/>
          </p:cNvCxnSpPr>
          <p:nvPr/>
        </p:nvCxnSpPr>
        <p:spPr bwMode="auto">
          <a:xfrm rot="16200000" flipH="1">
            <a:off x="8544720" y="3247232"/>
            <a:ext cx="358775" cy="11113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tailEnd type="arrow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33" name="直接箭头连接符 266"/>
          <p:cNvCxnSpPr>
            <a:cxnSpLocks noChangeShapeType="1"/>
          </p:cNvCxnSpPr>
          <p:nvPr/>
        </p:nvCxnSpPr>
        <p:spPr bwMode="auto">
          <a:xfrm rot="5400000">
            <a:off x="8542338" y="4646613"/>
            <a:ext cx="381000" cy="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tailEnd type="arrow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34" name="直接箭头连接符 269"/>
          <p:cNvCxnSpPr>
            <a:cxnSpLocks noChangeShapeType="1"/>
          </p:cNvCxnSpPr>
          <p:nvPr/>
        </p:nvCxnSpPr>
        <p:spPr bwMode="auto">
          <a:xfrm flipV="1">
            <a:off x="4879975" y="5845176"/>
            <a:ext cx="579438" cy="11113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35" name="直接箭头连接符 270"/>
          <p:cNvCxnSpPr>
            <a:cxnSpLocks noChangeShapeType="1"/>
          </p:cNvCxnSpPr>
          <p:nvPr/>
        </p:nvCxnSpPr>
        <p:spPr bwMode="auto">
          <a:xfrm flipV="1">
            <a:off x="6651625" y="5845176"/>
            <a:ext cx="579438" cy="11113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9336" name="组合 272"/>
          <p:cNvGrpSpPr/>
          <p:nvPr/>
        </p:nvGrpSpPr>
        <p:grpSpPr bwMode="auto">
          <a:xfrm>
            <a:off x="2100263" y="1528764"/>
            <a:ext cx="2451100" cy="1457325"/>
            <a:chOff x="922338" y="4176713"/>
            <a:chExt cx="2451100" cy="1457325"/>
          </a:xfrm>
        </p:grpSpPr>
        <p:sp>
          <p:nvSpPr>
            <p:cNvPr id="99337" name="Rectangle 161"/>
            <p:cNvSpPr>
              <a:spLocks noChangeArrowheads="1"/>
            </p:cNvSpPr>
            <p:nvPr/>
          </p:nvSpPr>
          <p:spPr bwMode="auto">
            <a:xfrm>
              <a:off x="1606550" y="4176713"/>
              <a:ext cx="41678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000000"/>
                  </a:solidFill>
                  <a:latin typeface="宋体" panose="02010600030101010101" pitchFamily="2" charset="-122"/>
                </a:rPr>
                <a:t>S1:3</a:t>
              </a:r>
              <a:endParaRPr lang="en-US" altLang="zh-CN"/>
            </a:p>
          </p:txBody>
        </p:sp>
        <p:sp>
          <p:nvSpPr>
            <p:cNvPr id="99338" name="Freeform 162"/>
            <p:cNvSpPr>
              <a:spLocks noChangeArrowheads="1"/>
            </p:cNvSpPr>
            <p:nvPr/>
          </p:nvSpPr>
          <p:spPr bwMode="auto">
            <a:xfrm>
              <a:off x="928688" y="4803775"/>
              <a:ext cx="138112" cy="127000"/>
            </a:xfrm>
            <a:custGeom>
              <a:avLst/>
              <a:gdLst>
                <a:gd name="T0" fmla="*/ 0 w 87"/>
                <a:gd name="T1" fmla="*/ 43 h 80"/>
                <a:gd name="T2" fmla="*/ 6 w 87"/>
                <a:gd name="T3" fmla="*/ 12 h 80"/>
                <a:gd name="T4" fmla="*/ 31 w 87"/>
                <a:gd name="T5" fmla="*/ 0 h 80"/>
                <a:gd name="T6" fmla="*/ 56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56 w 87"/>
                <a:gd name="T15" fmla="*/ 80 h 80"/>
                <a:gd name="T16" fmla="*/ 31 w 87"/>
                <a:gd name="T17" fmla="*/ 80 h 80"/>
                <a:gd name="T18" fmla="*/ 6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39" name="Freeform 163"/>
            <p:cNvSpPr>
              <a:spLocks noChangeArrowheads="1"/>
            </p:cNvSpPr>
            <p:nvPr/>
          </p:nvSpPr>
          <p:spPr bwMode="auto">
            <a:xfrm>
              <a:off x="1154113" y="4803775"/>
              <a:ext cx="146050" cy="127000"/>
            </a:xfrm>
            <a:custGeom>
              <a:avLst/>
              <a:gdLst>
                <a:gd name="T0" fmla="*/ 0 w 92"/>
                <a:gd name="T1" fmla="*/ 43 h 80"/>
                <a:gd name="T2" fmla="*/ 12 w 92"/>
                <a:gd name="T3" fmla="*/ 12 h 80"/>
                <a:gd name="T4" fmla="*/ 31 w 92"/>
                <a:gd name="T5" fmla="*/ 0 h 80"/>
                <a:gd name="T6" fmla="*/ 62 w 92"/>
                <a:gd name="T7" fmla="*/ 0 h 80"/>
                <a:gd name="T8" fmla="*/ 80 w 92"/>
                <a:gd name="T9" fmla="*/ 12 h 80"/>
                <a:gd name="T10" fmla="*/ 92 w 92"/>
                <a:gd name="T11" fmla="*/ 43 h 80"/>
                <a:gd name="T12" fmla="*/ 80 w 92"/>
                <a:gd name="T13" fmla="*/ 68 h 80"/>
                <a:gd name="T14" fmla="*/ 62 w 92"/>
                <a:gd name="T15" fmla="*/ 80 h 80"/>
                <a:gd name="T16" fmla="*/ 31 w 92"/>
                <a:gd name="T17" fmla="*/ 80 h 80"/>
                <a:gd name="T18" fmla="*/ 12 w 92"/>
                <a:gd name="T19" fmla="*/ 68 h 80"/>
                <a:gd name="T20" fmla="*/ 0 w 92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0">
                  <a:moveTo>
                    <a:pt x="0" y="43"/>
                  </a:moveTo>
                  <a:lnTo>
                    <a:pt x="12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40" name="Freeform 164"/>
            <p:cNvSpPr>
              <a:spLocks noChangeArrowheads="1"/>
            </p:cNvSpPr>
            <p:nvPr/>
          </p:nvSpPr>
          <p:spPr bwMode="auto">
            <a:xfrm>
              <a:off x="1154113" y="5029200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41" name="Freeform 165"/>
            <p:cNvSpPr>
              <a:spLocks noChangeArrowheads="1"/>
            </p:cNvSpPr>
            <p:nvPr/>
          </p:nvSpPr>
          <p:spPr bwMode="auto">
            <a:xfrm>
              <a:off x="1389063" y="48037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42" name="Freeform 166"/>
            <p:cNvSpPr>
              <a:spLocks noChangeArrowheads="1"/>
            </p:cNvSpPr>
            <p:nvPr/>
          </p:nvSpPr>
          <p:spPr bwMode="auto">
            <a:xfrm>
              <a:off x="1389063" y="50292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43" name="Freeform 167"/>
            <p:cNvSpPr>
              <a:spLocks noChangeArrowheads="1"/>
            </p:cNvSpPr>
            <p:nvPr/>
          </p:nvSpPr>
          <p:spPr bwMode="auto">
            <a:xfrm>
              <a:off x="1624013" y="48037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44" name="Freeform 168"/>
            <p:cNvSpPr>
              <a:spLocks noChangeArrowheads="1"/>
            </p:cNvSpPr>
            <p:nvPr/>
          </p:nvSpPr>
          <p:spPr bwMode="auto">
            <a:xfrm>
              <a:off x="1847850" y="5029200"/>
              <a:ext cx="138113" cy="136525"/>
            </a:xfrm>
            <a:custGeom>
              <a:avLst/>
              <a:gdLst>
                <a:gd name="T0" fmla="*/ 0 w 87"/>
                <a:gd name="T1" fmla="*/ 43 h 86"/>
                <a:gd name="T2" fmla="*/ 13 w 87"/>
                <a:gd name="T3" fmla="*/ 19 h 86"/>
                <a:gd name="T4" fmla="*/ 31 w 87"/>
                <a:gd name="T5" fmla="*/ 0 h 86"/>
                <a:gd name="T6" fmla="*/ 62 w 87"/>
                <a:gd name="T7" fmla="*/ 0 h 86"/>
                <a:gd name="T8" fmla="*/ 80 w 87"/>
                <a:gd name="T9" fmla="*/ 19 h 86"/>
                <a:gd name="T10" fmla="*/ 87 w 87"/>
                <a:gd name="T11" fmla="*/ 43 h 86"/>
                <a:gd name="T12" fmla="*/ 80 w 87"/>
                <a:gd name="T13" fmla="*/ 68 h 86"/>
                <a:gd name="T14" fmla="*/ 62 w 87"/>
                <a:gd name="T15" fmla="*/ 86 h 86"/>
                <a:gd name="T16" fmla="*/ 31 w 87"/>
                <a:gd name="T17" fmla="*/ 86 h 86"/>
                <a:gd name="T18" fmla="*/ 13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45" name="Freeform 169"/>
            <p:cNvSpPr>
              <a:spLocks noChangeArrowheads="1"/>
            </p:cNvSpPr>
            <p:nvPr/>
          </p:nvSpPr>
          <p:spPr bwMode="auto">
            <a:xfrm>
              <a:off x="1847850" y="4803775"/>
              <a:ext cx="138113" cy="127000"/>
            </a:xfrm>
            <a:custGeom>
              <a:avLst/>
              <a:gdLst>
                <a:gd name="T0" fmla="*/ 0 w 87"/>
                <a:gd name="T1" fmla="*/ 43 h 80"/>
                <a:gd name="T2" fmla="*/ 13 w 87"/>
                <a:gd name="T3" fmla="*/ 12 h 80"/>
                <a:gd name="T4" fmla="*/ 31 w 87"/>
                <a:gd name="T5" fmla="*/ 0 h 80"/>
                <a:gd name="T6" fmla="*/ 62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62 w 87"/>
                <a:gd name="T15" fmla="*/ 80 h 80"/>
                <a:gd name="T16" fmla="*/ 31 w 87"/>
                <a:gd name="T17" fmla="*/ 80 h 80"/>
                <a:gd name="T18" fmla="*/ 13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13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46" name="Freeform 170"/>
            <p:cNvSpPr>
              <a:spLocks noChangeArrowheads="1"/>
            </p:cNvSpPr>
            <p:nvPr/>
          </p:nvSpPr>
          <p:spPr bwMode="auto">
            <a:xfrm>
              <a:off x="2082800" y="50292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47" name="Freeform 171"/>
            <p:cNvSpPr>
              <a:spLocks noChangeArrowheads="1"/>
            </p:cNvSpPr>
            <p:nvPr/>
          </p:nvSpPr>
          <p:spPr bwMode="auto">
            <a:xfrm>
              <a:off x="2082800" y="48037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6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6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48" name="Freeform 172"/>
            <p:cNvSpPr>
              <a:spLocks noChangeArrowheads="1"/>
            </p:cNvSpPr>
            <p:nvPr/>
          </p:nvSpPr>
          <p:spPr bwMode="auto">
            <a:xfrm>
              <a:off x="1624013" y="50292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0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49" name="Freeform 173"/>
            <p:cNvSpPr>
              <a:spLocks noChangeArrowheads="1"/>
            </p:cNvSpPr>
            <p:nvPr/>
          </p:nvSpPr>
          <p:spPr bwMode="auto">
            <a:xfrm>
              <a:off x="928688" y="4568825"/>
              <a:ext cx="138112" cy="136525"/>
            </a:xfrm>
            <a:custGeom>
              <a:avLst/>
              <a:gdLst>
                <a:gd name="T0" fmla="*/ 0 w 87"/>
                <a:gd name="T1" fmla="*/ 43 h 86"/>
                <a:gd name="T2" fmla="*/ 6 w 87"/>
                <a:gd name="T3" fmla="*/ 18 h 86"/>
                <a:gd name="T4" fmla="*/ 31 w 87"/>
                <a:gd name="T5" fmla="*/ 0 h 86"/>
                <a:gd name="T6" fmla="*/ 56 w 87"/>
                <a:gd name="T7" fmla="*/ 0 h 86"/>
                <a:gd name="T8" fmla="*/ 80 w 87"/>
                <a:gd name="T9" fmla="*/ 18 h 86"/>
                <a:gd name="T10" fmla="*/ 87 w 87"/>
                <a:gd name="T11" fmla="*/ 43 h 86"/>
                <a:gd name="T12" fmla="*/ 80 w 87"/>
                <a:gd name="T13" fmla="*/ 68 h 86"/>
                <a:gd name="T14" fmla="*/ 56 w 87"/>
                <a:gd name="T15" fmla="*/ 86 h 86"/>
                <a:gd name="T16" fmla="*/ 31 w 87"/>
                <a:gd name="T17" fmla="*/ 86 h 86"/>
                <a:gd name="T18" fmla="*/ 6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0" name="Freeform 174"/>
            <p:cNvSpPr>
              <a:spLocks noChangeArrowheads="1"/>
            </p:cNvSpPr>
            <p:nvPr/>
          </p:nvSpPr>
          <p:spPr bwMode="auto">
            <a:xfrm>
              <a:off x="2778125" y="45688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0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1" name="Freeform 175"/>
            <p:cNvSpPr>
              <a:spLocks noChangeArrowheads="1"/>
            </p:cNvSpPr>
            <p:nvPr/>
          </p:nvSpPr>
          <p:spPr bwMode="auto">
            <a:xfrm>
              <a:off x="3001963" y="4568825"/>
              <a:ext cx="147637" cy="136525"/>
            </a:xfrm>
            <a:custGeom>
              <a:avLst/>
              <a:gdLst>
                <a:gd name="T0" fmla="*/ 0 w 93"/>
                <a:gd name="T1" fmla="*/ 43 h 86"/>
                <a:gd name="T2" fmla="*/ 13 w 93"/>
                <a:gd name="T3" fmla="*/ 18 h 86"/>
                <a:gd name="T4" fmla="*/ 31 w 93"/>
                <a:gd name="T5" fmla="*/ 0 h 86"/>
                <a:gd name="T6" fmla="*/ 62 w 93"/>
                <a:gd name="T7" fmla="*/ 0 h 86"/>
                <a:gd name="T8" fmla="*/ 80 w 93"/>
                <a:gd name="T9" fmla="*/ 18 h 86"/>
                <a:gd name="T10" fmla="*/ 93 w 93"/>
                <a:gd name="T11" fmla="*/ 43 h 86"/>
                <a:gd name="T12" fmla="*/ 80 w 93"/>
                <a:gd name="T13" fmla="*/ 68 h 86"/>
                <a:gd name="T14" fmla="*/ 62 w 93"/>
                <a:gd name="T15" fmla="*/ 86 h 86"/>
                <a:gd name="T16" fmla="*/ 31 w 93"/>
                <a:gd name="T17" fmla="*/ 86 h 86"/>
                <a:gd name="T18" fmla="*/ 13 w 93"/>
                <a:gd name="T19" fmla="*/ 68 h 86"/>
                <a:gd name="T20" fmla="*/ 0 w 93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86">
                  <a:moveTo>
                    <a:pt x="0" y="43"/>
                  </a:moveTo>
                  <a:lnTo>
                    <a:pt x="13" y="18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8"/>
                  </a:lnTo>
                  <a:lnTo>
                    <a:pt x="93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2" name="Freeform 176"/>
            <p:cNvSpPr>
              <a:spLocks noChangeArrowheads="1"/>
            </p:cNvSpPr>
            <p:nvPr/>
          </p:nvSpPr>
          <p:spPr bwMode="auto">
            <a:xfrm>
              <a:off x="3236913" y="45688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3" name="Freeform 177"/>
            <p:cNvSpPr>
              <a:spLocks noChangeArrowheads="1"/>
            </p:cNvSpPr>
            <p:nvPr/>
          </p:nvSpPr>
          <p:spPr bwMode="auto">
            <a:xfrm>
              <a:off x="2317750" y="48037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25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25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25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4" name="Freeform 178"/>
            <p:cNvSpPr>
              <a:spLocks noChangeArrowheads="1"/>
            </p:cNvSpPr>
            <p:nvPr/>
          </p:nvSpPr>
          <p:spPr bwMode="auto">
            <a:xfrm>
              <a:off x="2543175" y="48037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5" name="Freeform 179"/>
            <p:cNvSpPr>
              <a:spLocks noChangeArrowheads="1"/>
            </p:cNvSpPr>
            <p:nvPr/>
          </p:nvSpPr>
          <p:spPr bwMode="auto">
            <a:xfrm>
              <a:off x="2778125" y="48037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6" name="Freeform 180"/>
            <p:cNvSpPr>
              <a:spLocks noChangeArrowheads="1"/>
            </p:cNvSpPr>
            <p:nvPr/>
          </p:nvSpPr>
          <p:spPr bwMode="auto">
            <a:xfrm>
              <a:off x="2317750" y="50292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25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25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25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7" name="Freeform 181"/>
            <p:cNvSpPr>
              <a:spLocks noChangeArrowheads="1"/>
            </p:cNvSpPr>
            <p:nvPr/>
          </p:nvSpPr>
          <p:spPr bwMode="auto">
            <a:xfrm>
              <a:off x="2543175" y="50292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8" name="Freeform 182"/>
            <p:cNvSpPr>
              <a:spLocks noChangeArrowheads="1"/>
            </p:cNvSpPr>
            <p:nvPr/>
          </p:nvSpPr>
          <p:spPr bwMode="auto">
            <a:xfrm>
              <a:off x="1389063" y="52641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9" name="Freeform 183"/>
            <p:cNvSpPr>
              <a:spLocks noChangeArrowheads="1"/>
            </p:cNvSpPr>
            <p:nvPr/>
          </p:nvSpPr>
          <p:spPr bwMode="auto">
            <a:xfrm>
              <a:off x="1847850" y="5264150"/>
              <a:ext cx="138113" cy="138113"/>
            </a:xfrm>
            <a:custGeom>
              <a:avLst/>
              <a:gdLst>
                <a:gd name="T0" fmla="*/ 0 w 87"/>
                <a:gd name="T1" fmla="*/ 44 h 87"/>
                <a:gd name="T2" fmla="*/ 13 w 87"/>
                <a:gd name="T3" fmla="*/ 19 h 87"/>
                <a:gd name="T4" fmla="*/ 31 w 87"/>
                <a:gd name="T5" fmla="*/ 0 h 87"/>
                <a:gd name="T6" fmla="*/ 62 w 87"/>
                <a:gd name="T7" fmla="*/ 0 h 87"/>
                <a:gd name="T8" fmla="*/ 80 w 87"/>
                <a:gd name="T9" fmla="*/ 19 h 87"/>
                <a:gd name="T10" fmla="*/ 87 w 87"/>
                <a:gd name="T11" fmla="*/ 44 h 87"/>
                <a:gd name="T12" fmla="*/ 80 w 87"/>
                <a:gd name="T13" fmla="*/ 68 h 87"/>
                <a:gd name="T14" fmla="*/ 62 w 87"/>
                <a:gd name="T15" fmla="*/ 87 h 87"/>
                <a:gd name="T16" fmla="*/ 31 w 87"/>
                <a:gd name="T17" fmla="*/ 87 h 87"/>
                <a:gd name="T18" fmla="*/ 13 w 87"/>
                <a:gd name="T19" fmla="*/ 68 h 87"/>
                <a:gd name="T20" fmla="*/ 0 w 87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7">
                  <a:moveTo>
                    <a:pt x="0" y="44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4"/>
                  </a:lnTo>
                  <a:lnTo>
                    <a:pt x="80" y="68"/>
                  </a:lnTo>
                  <a:lnTo>
                    <a:pt x="62" y="87"/>
                  </a:lnTo>
                  <a:lnTo>
                    <a:pt x="31" y="87"/>
                  </a:lnTo>
                  <a:lnTo>
                    <a:pt x="13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60" name="Freeform 184"/>
            <p:cNvSpPr>
              <a:spLocks noChangeArrowheads="1"/>
            </p:cNvSpPr>
            <p:nvPr/>
          </p:nvSpPr>
          <p:spPr bwMode="auto">
            <a:xfrm>
              <a:off x="2082800" y="52641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6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6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6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61" name="Freeform 185"/>
            <p:cNvSpPr>
              <a:spLocks noChangeArrowheads="1"/>
            </p:cNvSpPr>
            <p:nvPr/>
          </p:nvSpPr>
          <p:spPr bwMode="auto">
            <a:xfrm>
              <a:off x="1624013" y="52641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0 w 86"/>
                <a:gd name="T5" fmla="*/ 0 h 87"/>
                <a:gd name="T6" fmla="*/ 55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5 w 86"/>
                <a:gd name="T15" fmla="*/ 87 h 87"/>
                <a:gd name="T16" fmla="*/ 30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5" y="87"/>
                  </a:lnTo>
                  <a:lnTo>
                    <a:pt x="30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62" name="Freeform 186"/>
            <p:cNvSpPr>
              <a:spLocks noChangeArrowheads="1"/>
            </p:cNvSpPr>
            <p:nvPr/>
          </p:nvSpPr>
          <p:spPr bwMode="auto">
            <a:xfrm>
              <a:off x="2317750" y="52641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25 w 86"/>
                <a:gd name="T5" fmla="*/ 0 h 87"/>
                <a:gd name="T6" fmla="*/ 55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5 w 86"/>
                <a:gd name="T15" fmla="*/ 87 h 87"/>
                <a:gd name="T16" fmla="*/ 25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5" y="87"/>
                  </a:lnTo>
                  <a:lnTo>
                    <a:pt x="25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63" name="Freeform 187"/>
            <p:cNvSpPr>
              <a:spLocks noChangeArrowheads="1"/>
            </p:cNvSpPr>
            <p:nvPr/>
          </p:nvSpPr>
          <p:spPr bwMode="auto">
            <a:xfrm>
              <a:off x="2543175" y="52641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64" name="Freeform 188"/>
            <p:cNvSpPr>
              <a:spLocks noChangeArrowheads="1"/>
            </p:cNvSpPr>
            <p:nvPr/>
          </p:nvSpPr>
          <p:spPr bwMode="auto">
            <a:xfrm>
              <a:off x="2082800" y="550068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6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6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65" name="Freeform 189"/>
            <p:cNvSpPr>
              <a:spLocks noChangeArrowheads="1"/>
            </p:cNvSpPr>
            <p:nvPr/>
          </p:nvSpPr>
          <p:spPr bwMode="auto">
            <a:xfrm>
              <a:off x="2317750" y="550068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25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37 h 80"/>
                <a:gd name="T12" fmla="*/ 74 w 86"/>
                <a:gd name="T13" fmla="*/ 68 h 80"/>
                <a:gd name="T14" fmla="*/ 55 w 86"/>
                <a:gd name="T15" fmla="*/ 80 h 80"/>
                <a:gd name="T16" fmla="*/ 25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37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25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66" name="Freeform 190"/>
            <p:cNvSpPr>
              <a:spLocks noChangeArrowheads="1"/>
            </p:cNvSpPr>
            <p:nvPr/>
          </p:nvSpPr>
          <p:spPr bwMode="auto">
            <a:xfrm>
              <a:off x="2543175" y="550068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67" name="Freeform 191"/>
            <p:cNvSpPr>
              <a:spLocks noChangeArrowheads="1"/>
            </p:cNvSpPr>
            <p:nvPr/>
          </p:nvSpPr>
          <p:spPr bwMode="auto">
            <a:xfrm>
              <a:off x="2778125" y="550068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68" name="Freeform 192"/>
            <p:cNvSpPr>
              <a:spLocks noChangeArrowheads="1"/>
            </p:cNvSpPr>
            <p:nvPr/>
          </p:nvSpPr>
          <p:spPr bwMode="auto">
            <a:xfrm>
              <a:off x="922338" y="5014913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69" name="Freeform 193"/>
            <p:cNvSpPr>
              <a:spLocks noChangeArrowheads="1"/>
            </p:cNvSpPr>
            <p:nvPr/>
          </p:nvSpPr>
          <p:spPr bwMode="auto">
            <a:xfrm>
              <a:off x="925513" y="5249863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70" name="Freeform 194"/>
            <p:cNvSpPr>
              <a:spLocks noChangeArrowheads="1"/>
            </p:cNvSpPr>
            <p:nvPr/>
          </p:nvSpPr>
          <p:spPr bwMode="auto">
            <a:xfrm>
              <a:off x="1157288" y="5249863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71" name="Freeform 195"/>
            <p:cNvSpPr>
              <a:spLocks noChangeArrowheads="1"/>
            </p:cNvSpPr>
            <p:nvPr/>
          </p:nvSpPr>
          <p:spPr bwMode="auto">
            <a:xfrm>
              <a:off x="1157288" y="54959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72" name="Freeform 196"/>
            <p:cNvSpPr>
              <a:spLocks noChangeArrowheads="1"/>
            </p:cNvSpPr>
            <p:nvPr/>
          </p:nvSpPr>
          <p:spPr bwMode="auto">
            <a:xfrm>
              <a:off x="925513" y="54959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73" name="Freeform 197"/>
            <p:cNvSpPr>
              <a:spLocks noChangeArrowheads="1"/>
            </p:cNvSpPr>
            <p:nvPr/>
          </p:nvSpPr>
          <p:spPr bwMode="auto">
            <a:xfrm>
              <a:off x="1374775" y="54959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99374" name="Object 4"/>
          <p:cNvGraphicFramePr>
            <a:graphicFrameLocks noChangeAspect="1"/>
          </p:cNvGraphicFramePr>
          <p:nvPr/>
        </p:nvGraphicFramePr>
        <p:xfrm>
          <a:off x="5567363" y="1895475"/>
          <a:ext cx="7683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77" r:id="rId3" imgW="914400" imgH="914400" progId="Visio.Drawing.11">
                  <p:embed/>
                </p:oleObj>
              </mc:Choice>
              <mc:Fallback>
                <p:oleObj r:id="rId3" imgW="914400" imgH="9144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7363" y="1895475"/>
                        <a:ext cx="76835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9375" name="组合 367"/>
          <p:cNvGrpSpPr/>
          <p:nvPr/>
        </p:nvGrpSpPr>
        <p:grpSpPr bwMode="auto">
          <a:xfrm>
            <a:off x="7737475" y="1481139"/>
            <a:ext cx="2451100" cy="1457325"/>
            <a:chOff x="6213892" y="1481741"/>
            <a:chExt cx="2451100" cy="1457325"/>
          </a:xfrm>
        </p:grpSpPr>
        <p:sp>
          <p:nvSpPr>
            <p:cNvPr id="99376" name="Rectangle 161"/>
            <p:cNvSpPr>
              <a:spLocks noChangeArrowheads="1"/>
            </p:cNvSpPr>
            <p:nvPr/>
          </p:nvSpPr>
          <p:spPr bwMode="auto">
            <a:xfrm>
              <a:off x="6898104" y="1481741"/>
              <a:ext cx="41678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000000"/>
                  </a:solidFill>
                  <a:latin typeface="宋体" panose="02010600030101010101" pitchFamily="2" charset="-122"/>
                </a:rPr>
                <a:t>S1:4</a:t>
              </a:r>
              <a:endParaRPr lang="en-US" altLang="zh-CN"/>
            </a:p>
          </p:txBody>
        </p:sp>
        <p:sp>
          <p:nvSpPr>
            <p:cNvPr id="99377" name="Freeform 162"/>
            <p:cNvSpPr>
              <a:spLocks noChangeArrowheads="1"/>
            </p:cNvSpPr>
            <p:nvPr/>
          </p:nvSpPr>
          <p:spPr bwMode="auto">
            <a:xfrm>
              <a:off x="6220242" y="2108803"/>
              <a:ext cx="138112" cy="127000"/>
            </a:xfrm>
            <a:custGeom>
              <a:avLst/>
              <a:gdLst>
                <a:gd name="T0" fmla="*/ 0 w 87"/>
                <a:gd name="T1" fmla="*/ 43 h 80"/>
                <a:gd name="T2" fmla="*/ 6 w 87"/>
                <a:gd name="T3" fmla="*/ 12 h 80"/>
                <a:gd name="T4" fmla="*/ 31 w 87"/>
                <a:gd name="T5" fmla="*/ 0 h 80"/>
                <a:gd name="T6" fmla="*/ 56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56 w 87"/>
                <a:gd name="T15" fmla="*/ 80 h 80"/>
                <a:gd name="T16" fmla="*/ 31 w 87"/>
                <a:gd name="T17" fmla="*/ 80 h 80"/>
                <a:gd name="T18" fmla="*/ 6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78" name="Freeform 163"/>
            <p:cNvSpPr>
              <a:spLocks noChangeArrowheads="1"/>
            </p:cNvSpPr>
            <p:nvPr/>
          </p:nvSpPr>
          <p:spPr bwMode="auto">
            <a:xfrm>
              <a:off x="6445667" y="2108803"/>
              <a:ext cx="146050" cy="127000"/>
            </a:xfrm>
            <a:custGeom>
              <a:avLst/>
              <a:gdLst>
                <a:gd name="T0" fmla="*/ 0 w 92"/>
                <a:gd name="T1" fmla="*/ 43 h 80"/>
                <a:gd name="T2" fmla="*/ 12 w 92"/>
                <a:gd name="T3" fmla="*/ 12 h 80"/>
                <a:gd name="T4" fmla="*/ 31 w 92"/>
                <a:gd name="T5" fmla="*/ 0 h 80"/>
                <a:gd name="T6" fmla="*/ 62 w 92"/>
                <a:gd name="T7" fmla="*/ 0 h 80"/>
                <a:gd name="T8" fmla="*/ 80 w 92"/>
                <a:gd name="T9" fmla="*/ 12 h 80"/>
                <a:gd name="T10" fmla="*/ 92 w 92"/>
                <a:gd name="T11" fmla="*/ 43 h 80"/>
                <a:gd name="T12" fmla="*/ 80 w 92"/>
                <a:gd name="T13" fmla="*/ 68 h 80"/>
                <a:gd name="T14" fmla="*/ 62 w 92"/>
                <a:gd name="T15" fmla="*/ 80 h 80"/>
                <a:gd name="T16" fmla="*/ 31 w 92"/>
                <a:gd name="T17" fmla="*/ 80 h 80"/>
                <a:gd name="T18" fmla="*/ 12 w 92"/>
                <a:gd name="T19" fmla="*/ 68 h 80"/>
                <a:gd name="T20" fmla="*/ 0 w 92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0">
                  <a:moveTo>
                    <a:pt x="0" y="43"/>
                  </a:moveTo>
                  <a:lnTo>
                    <a:pt x="12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79" name="Freeform 164"/>
            <p:cNvSpPr>
              <a:spLocks noChangeArrowheads="1"/>
            </p:cNvSpPr>
            <p:nvPr/>
          </p:nvSpPr>
          <p:spPr bwMode="auto">
            <a:xfrm>
              <a:off x="6445667" y="2334228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80" name="Freeform 165"/>
            <p:cNvSpPr>
              <a:spLocks noChangeArrowheads="1"/>
            </p:cNvSpPr>
            <p:nvPr/>
          </p:nvSpPr>
          <p:spPr bwMode="auto">
            <a:xfrm>
              <a:off x="6680617" y="2108803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81" name="Freeform 166"/>
            <p:cNvSpPr>
              <a:spLocks noChangeArrowheads="1"/>
            </p:cNvSpPr>
            <p:nvPr/>
          </p:nvSpPr>
          <p:spPr bwMode="auto">
            <a:xfrm>
              <a:off x="6680617" y="2334228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82" name="Freeform 167"/>
            <p:cNvSpPr>
              <a:spLocks noChangeArrowheads="1"/>
            </p:cNvSpPr>
            <p:nvPr/>
          </p:nvSpPr>
          <p:spPr bwMode="auto">
            <a:xfrm>
              <a:off x="6915567" y="2108803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83" name="Freeform 168"/>
            <p:cNvSpPr>
              <a:spLocks noChangeArrowheads="1"/>
            </p:cNvSpPr>
            <p:nvPr/>
          </p:nvSpPr>
          <p:spPr bwMode="auto">
            <a:xfrm>
              <a:off x="7139404" y="2334228"/>
              <a:ext cx="138113" cy="136525"/>
            </a:xfrm>
            <a:custGeom>
              <a:avLst/>
              <a:gdLst>
                <a:gd name="T0" fmla="*/ 0 w 87"/>
                <a:gd name="T1" fmla="*/ 43 h 86"/>
                <a:gd name="T2" fmla="*/ 13 w 87"/>
                <a:gd name="T3" fmla="*/ 19 h 86"/>
                <a:gd name="T4" fmla="*/ 31 w 87"/>
                <a:gd name="T5" fmla="*/ 0 h 86"/>
                <a:gd name="T6" fmla="*/ 62 w 87"/>
                <a:gd name="T7" fmla="*/ 0 h 86"/>
                <a:gd name="T8" fmla="*/ 80 w 87"/>
                <a:gd name="T9" fmla="*/ 19 h 86"/>
                <a:gd name="T10" fmla="*/ 87 w 87"/>
                <a:gd name="T11" fmla="*/ 43 h 86"/>
                <a:gd name="T12" fmla="*/ 80 w 87"/>
                <a:gd name="T13" fmla="*/ 68 h 86"/>
                <a:gd name="T14" fmla="*/ 62 w 87"/>
                <a:gd name="T15" fmla="*/ 86 h 86"/>
                <a:gd name="T16" fmla="*/ 31 w 87"/>
                <a:gd name="T17" fmla="*/ 86 h 86"/>
                <a:gd name="T18" fmla="*/ 13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84" name="Freeform 169"/>
            <p:cNvSpPr>
              <a:spLocks noChangeArrowheads="1"/>
            </p:cNvSpPr>
            <p:nvPr/>
          </p:nvSpPr>
          <p:spPr bwMode="auto">
            <a:xfrm>
              <a:off x="7139404" y="2108803"/>
              <a:ext cx="138113" cy="127000"/>
            </a:xfrm>
            <a:custGeom>
              <a:avLst/>
              <a:gdLst>
                <a:gd name="T0" fmla="*/ 0 w 87"/>
                <a:gd name="T1" fmla="*/ 43 h 80"/>
                <a:gd name="T2" fmla="*/ 13 w 87"/>
                <a:gd name="T3" fmla="*/ 12 h 80"/>
                <a:gd name="T4" fmla="*/ 31 w 87"/>
                <a:gd name="T5" fmla="*/ 0 h 80"/>
                <a:gd name="T6" fmla="*/ 62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62 w 87"/>
                <a:gd name="T15" fmla="*/ 80 h 80"/>
                <a:gd name="T16" fmla="*/ 31 w 87"/>
                <a:gd name="T17" fmla="*/ 80 h 80"/>
                <a:gd name="T18" fmla="*/ 13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13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85" name="Freeform 170"/>
            <p:cNvSpPr>
              <a:spLocks noChangeArrowheads="1"/>
            </p:cNvSpPr>
            <p:nvPr/>
          </p:nvSpPr>
          <p:spPr bwMode="auto">
            <a:xfrm>
              <a:off x="7374354" y="2334228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86" name="Freeform 171"/>
            <p:cNvSpPr>
              <a:spLocks noChangeArrowheads="1"/>
            </p:cNvSpPr>
            <p:nvPr/>
          </p:nvSpPr>
          <p:spPr bwMode="auto">
            <a:xfrm>
              <a:off x="7374354" y="2108803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6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6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87" name="Freeform 172"/>
            <p:cNvSpPr>
              <a:spLocks noChangeArrowheads="1"/>
            </p:cNvSpPr>
            <p:nvPr/>
          </p:nvSpPr>
          <p:spPr bwMode="auto">
            <a:xfrm>
              <a:off x="6915567" y="2334228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0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88" name="Freeform 173"/>
            <p:cNvSpPr>
              <a:spLocks noChangeArrowheads="1"/>
            </p:cNvSpPr>
            <p:nvPr/>
          </p:nvSpPr>
          <p:spPr bwMode="auto">
            <a:xfrm>
              <a:off x="6220242" y="1873853"/>
              <a:ext cx="138112" cy="136525"/>
            </a:xfrm>
            <a:custGeom>
              <a:avLst/>
              <a:gdLst>
                <a:gd name="T0" fmla="*/ 0 w 87"/>
                <a:gd name="T1" fmla="*/ 43 h 86"/>
                <a:gd name="T2" fmla="*/ 6 w 87"/>
                <a:gd name="T3" fmla="*/ 18 h 86"/>
                <a:gd name="T4" fmla="*/ 31 w 87"/>
                <a:gd name="T5" fmla="*/ 0 h 86"/>
                <a:gd name="T6" fmla="*/ 56 w 87"/>
                <a:gd name="T7" fmla="*/ 0 h 86"/>
                <a:gd name="T8" fmla="*/ 80 w 87"/>
                <a:gd name="T9" fmla="*/ 18 h 86"/>
                <a:gd name="T10" fmla="*/ 87 w 87"/>
                <a:gd name="T11" fmla="*/ 43 h 86"/>
                <a:gd name="T12" fmla="*/ 80 w 87"/>
                <a:gd name="T13" fmla="*/ 68 h 86"/>
                <a:gd name="T14" fmla="*/ 56 w 87"/>
                <a:gd name="T15" fmla="*/ 86 h 86"/>
                <a:gd name="T16" fmla="*/ 31 w 87"/>
                <a:gd name="T17" fmla="*/ 86 h 86"/>
                <a:gd name="T18" fmla="*/ 6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89" name="Freeform 174"/>
            <p:cNvSpPr>
              <a:spLocks noChangeArrowheads="1"/>
            </p:cNvSpPr>
            <p:nvPr/>
          </p:nvSpPr>
          <p:spPr bwMode="auto">
            <a:xfrm>
              <a:off x="8069679" y="1873853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0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90" name="Freeform 175"/>
            <p:cNvSpPr>
              <a:spLocks noChangeArrowheads="1"/>
            </p:cNvSpPr>
            <p:nvPr/>
          </p:nvSpPr>
          <p:spPr bwMode="auto">
            <a:xfrm>
              <a:off x="8293517" y="1873853"/>
              <a:ext cx="147637" cy="136525"/>
            </a:xfrm>
            <a:custGeom>
              <a:avLst/>
              <a:gdLst>
                <a:gd name="T0" fmla="*/ 0 w 93"/>
                <a:gd name="T1" fmla="*/ 43 h 86"/>
                <a:gd name="T2" fmla="*/ 13 w 93"/>
                <a:gd name="T3" fmla="*/ 18 h 86"/>
                <a:gd name="T4" fmla="*/ 31 w 93"/>
                <a:gd name="T5" fmla="*/ 0 h 86"/>
                <a:gd name="T6" fmla="*/ 62 w 93"/>
                <a:gd name="T7" fmla="*/ 0 h 86"/>
                <a:gd name="T8" fmla="*/ 80 w 93"/>
                <a:gd name="T9" fmla="*/ 18 h 86"/>
                <a:gd name="T10" fmla="*/ 93 w 93"/>
                <a:gd name="T11" fmla="*/ 43 h 86"/>
                <a:gd name="T12" fmla="*/ 80 w 93"/>
                <a:gd name="T13" fmla="*/ 68 h 86"/>
                <a:gd name="T14" fmla="*/ 62 w 93"/>
                <a:gd name="T15" fmla="*/ 86 h 86"/>
                <a:gd name="T16" fmla="*/ 31 w 93"/>
                <a:gd name="T17" fmla="*/ 86 h 86"/>
                <a:gd name="T18" fmla="*/ 13 w 93"/>
                <a:gd name="T19" fmla="*/ 68 h 86"/>
                <a:gd name="T20" fmla="*/ 0 w 93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86">
                  <a:moveTo>
                    <a:pt x="0" y="43"/>
                  </a:moveTo>
                  <a:lnTo>
                    <a:pt x="13" y="18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8"/>
                  </a:lnTo>
                  <a:lnTo>
                    <a:pt x="93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91" name="Freeform 176"/>
            <p:cNvSpPr>
              <a:spLocks noChangeArrowheads="1"/>
            </p:cNvSpPr>
            <p:nvPr/>
          </p:nvSpPr>
          <p:spPr bwMode="auto">
            <a:xfrm>
              <a:off x="8528467" y="1873853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92" name="Freeform 177"/>
            <p:cNvSpPr>
              <a:spLocks noChangeArrowheads="1"/>
            </p:cNvSpPr>
            <p:nvPr/>
          </p:nvSpPr>
          <p:spPr bwMode="auto">
            <a:xfrm>
              <a:off x="7609304" y="2108803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25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25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25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93" name="Freeform 178"/>
            <p:cNvSpPr>
              <a:spLocks noChangeArrowheads="1"/>
            </p:cNvSpPr>
            <p:nvPr/>
          </p:nvSpPr>
          <p:spPr bwMode="auto">
            <a:xfrm>
              <a:off x="7834729" y="2108803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94" name="Freeform 179"/>
            <p:cNvSpPr>
              <a:spLocks noChangeArrowheads="1"/>
            </p:cNvSpPr>
            <p:nvPr/>
          </p:nvSpPr>
          <p:spPr bwMode="auto">
            <a:xfrm>
              <a:off x="8069679" y="2108803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95" name="Freeform 180"/>
            <p:cNvSpPr>
              <a:spLocks noChangeArrowheads="1"/>
            </p:cNvSpPr>
            <p:nvPr/>
          </p:nvSpPr>
          <p:spPr bwMode="auto">
            <a:xfrm>
              <a:off x="7609304" y="2334228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25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25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25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96" name="Freeform 181"/>
            <p:cNvSpPr>
              <a:spLocks noChangeArrowheads="1"/>
            </p:cNvSpPr>
            <p:nvPr/>
          </p:nvSpPr>
          <p:spPr bwMode="auto">
            <a:xfrm>
              <a:off x="7834729" y="2334228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97" name="Freeform 182"/>
            <p:cNvSpPr>
              <a:spLocks noChangeArrowheads="1"/>
            </p:cNvSpPr>
            <p:nvPr/>
          </p:nvSpPr>
          <p:spPr bwMode="auto">
            <a:xfrm>
              <a:off x="6680617" y="2569178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98" name="Freeform 183"/>
            <p:cNvSpPr>
              <a:spLocks noChangeArrowheads="1"/>
            </p:cNvSpPr>
            <p:nvPr/>
          </p:nvSpPr>
          <p:spPr bwMode="auto">
            <a:xfrm>
              <a:off x="7139404" y="2569178"/>
              <a:ext cx="138113" cy="138113"/>
            </a:xfrm>
            <a:custGeom>
              <a:avLst/>
              <a:gdLst>
                <a:gd name="T0" fmla="*/ 0 w 87"/>
                <a:gd name="T1" fmla="*/ 44 h 87"/>
                <a:gd name="T2" fmla="*/ 13 w 87"/>
                <a:gd name="T3" fmla="*/ 19 h 87"/>
                <a:gd name="T4" fmla="*/ 31 w 87"/>
                <a:gd name="T5" fmla="*/ 0 h 87"/>
                <a:gd name="T6" fmla="*/ 62 w 87"/>
                <a:gd name="T7" fmla="*/ 0 h 87"/>
                <a:gd name="T8" fmla="*/ 80 w 87"/>
                <a:gd name="T9" fmla="*/ 19 h 87"/>
                <a:gd name="T10" fmla="*/ 87 w 87"/>
                <a:gd name="T11" fmla="*/ 44 h 87"/>
                <a:gd name="T12" fmla="*/ 80 w 87"/>
                <a:gd name="T13" fmla="*/ 68 h 87"/>
                <a:gd name="T14" fmla="*/ 62 w 87"/>
                <a:gd name="T15" fmla="*/ 87 h 87"/>
                <a:gd name="T16" fmla="*/ 31 w 87"/>
                <a:gd name="T17" fmla="*/ 87 h 87"/>
                <a:gd name="T18" fmla="*/ 13 w 87"/>
                <a:gd name="T19" fmla="*/ 68 h 87"/>
                <a:gd name="T20" fmla="*/ 0 w 87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7">
                  <a:moveTo>
                    <a:pt x="0" y="44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4"/>
                  </a:lnTo>
                  <a:lnTo>
                    <a:pt x="80" y="68"/>
                  </a:lnTo>
                  <a:lnTo>
                    <a:pt x="62" y="87"/>
                  </a:lnTo>
                  <a:lnTo>
                    <a:pt x="31" y="87"/>
                  </a:lnTo>
                  <a:lnTo>
                    <a:pt x="13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99" name="Freeform 184"/>
            <p:cNvSpPr>
              <a:spLocks noChangeArrowheads="1"/>
            </p:cNvSpPr>
            <p:nvPr/>
          </p:nvSpPr>
          <p:spPr bwMode="auto">
            <a:xfrm>
              <a:off x="7374354" y="2569178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6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6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6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00" name="Freeform 185"/>
            <p:cNvSpPr>
              <a:spLocks noChangeArrowheads="1"/>
            </p:cNvSpPr>
            <p:nvPr/>
          </p:nvSpPr>
          <p:spPr bwMode="auto">
            <a:xfrm>
              <a:off x="6915567" y="2569178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0 w 86"/>
                <a:gd name="T5" fmla="*/ 0 h 87"/>
                <a:gd name="T6" fmla="*/ 55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5 w 86"/>
                <a:gd name="T15" fmla="*/ 87 h 87"/>
                <a:gd name="T16" fmla="*/ 30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5" y="87"/>
                  </a:lnTo>
                  <a:lnTo>
                    <a:pt x="30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01" name="Freeform 186"/>
            <p:cNvSpPr>
              <a:spLocks noChangeArrowheads="1"/>
            </p:cNvSpPr>
            <p:nvPr/>
          </p:nvSpPr>
          <p:spPr bwMode="auto">
            <a:xfrm>
              <a:off x="7609304" y="2569178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25 w 86"/>
                <a:gd name="T5" fmla="*/ 0 h 87"/>
                <a:gd name="T6" fmla="*/ 55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5 w 86"/>
                <a:gd name="T15" fmla="*/ 87 h 87"/>
                <a:gd name="T16" fmla="*/ 25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5" y="87"/>
                  </a:lnTo>
                  <a:lnTo>
                    <a:pt x="25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02" name="Freeform 187"/>
            <p:cNvSpPr>
              <a:spLocks noChangeArrowheads="1"/>
            </p:cNvSpPr>
            <p:nvPr/>
          </p:nvSpPr>
          <p:spPr bwMode="auto">
            <a:xfrm>
              <a:off x="7834729" y="2569178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03" name="Freeform 188"/>
            <p:cNvSpPr>
              <a:spLocks noChangeArrowheads="1"/>
            </p:cNvSpPr>
            <p:nvPr/>
          </p:nvSpPr>
          <p:spPr bwMode="auto">
            <a:xfrm>
              <a:off x="7374354" y="2805716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6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6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04" name="Freeform 189"/>
            <p:cNvSpPr>
              <a:spLocks noChangeArrowheads="1"/>
            </p:cNvSpPr>
            <p:nvPr/>
          </p:nvSpPr>
          <p:spPr bwMode="auto">
            <a:xfrm>
              <a:off x="7609304" y="2805716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25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37 h 80"/>
                <a:gd name="T12" fmla="*/ 74 w 86"/>
                <a:gd name="T13" fmla="*/ 68 h 80"/>
                <a:gd name="T14" fmla="*/ 55 w 86"/>
                <a:gd name="T15" fmla="*/ 80 h 80"/>
                <a:gd name="T16" fmla="*/ 25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37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25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05" name="Freeform 190"/>
            <p:cNvSpPr>
              <a:spLocks noChangeArrowheads="1"/>
            </p:cNvSpPr>
            <p:nvPr/>
          </p:nvSpPr>
          <p:spPr bwMode="auto">
            <a:xfrm>
              <a:off x="7834729" y="2805716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06" name="Freeform 191"/>
            <p:cNvSpPr>
              <a:spLocks noChangeArrowheads="1"/>
            </p:cNvSpPr>
            <p:nvPr/>
          </p:nvSpPr>
          <p:spPr bwMode="auto">
            <a:xfrm>
              <a:off x="8069679" y="2805716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07" name="Freeform 192"/>
            <p:cNvSpPr>
              <a:spLocks noChangeArrowheads="1"/>
            </p:cNvSpPr>
            <p:nvPr/>
          </p:nvSpPr>
          <p:spPr bwMode="auto">
            <a:xfrm>
              <a:off x="6213892" y="2319941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08" name="Freeform 193"/>
            <p:cNvSpPr>
              <a:spLocks noChangeArrowheads="1"/>
            </p:cNvSpPr>
            <p:nvPr/>
          </p:nvSpPr>
          <p:spPr bwMode="auto">
            <a:xfrm>
              <a:off x="6217067" y="2554891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09" name="Freeform 194"/>
            <p:cNvSpPr>
              <a:spLocks noChangeArrowheads="1"/>
            </p:cNvSpPr>
            <p:nvPr/>
          </p:nvSpPr>
          <p:spPr bwMode="auto">
            <a:xfrm>
              <a:off x="6448842" y="2554891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10" name="Freeform 195"/>
            <p:cNvSpPr>
              <a:spLocks noChangeArrowheads="1"/>
            </p:cNvSpPr>
            <p:nvPr/>
          </p:nvSpPr>
          <p:spPr bwMode="auto">
            <a:xfrm>
              <a:off x="6448842" y="2800953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11" name="Freeform 196"/>
            <p:cNvSpPr>
              <a:spLocks noChangeArrowheads="1"/>
            </p:cNvSpPr>
            <p:nvPr/>
          </p:nvSpPr>
          <p:spPr bwMode="auto">
            <a:xfrm>
              <a:off x="6217067" y="2800953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99412" name="Object 198"/>
          <p:cNvGraphicFramePr>
            <a:graphicFrameLocks noChangeAspect="1"/>
          </p:cNvGraphicFramePr>
          <p:nvPr/>
        </p:nvGraphicFramePr>
        <p:xfrm>
          <a:off x="8366125" y="3530600"/>
          <a:ext cx="757238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78" r:id="rId5" imgW="914400" imgH="914400" progId="Visio.Drawing.11">
                  <p:embed/>
                </p:oleObj>
              </mc:Choice>
              <mc:Fallback>
                <p:oleObj r:id="rId5" imgW="914400" imgH="914400" progId="Visio.Drawing.11">
                  <p:embed/>
                  <p:pic>
                    <p:nvPicPr>
                      <p:cNvPr id="0" name="Object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125" y="3530600"/>
                        <a:ext cx="757238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9413" name="组合 405"/>
          <p:cNvGrpSpPr/>
          <p:nvPr/>
        </p:nvGrpSpPr>
        <p:grpSpPr bwMode="auto">
          <a:xfrm>
            <a:off x="7715250" y="4965701"/>
            <a:ext cx="2451100" cy="1457325"/>
            <a:chOff x="6190743" y="4965720"/>
            <a:chExt cx="2451100" cy="1457325"/>
          </a:xfrm>
        </p:grpSpPr>
        <p:sp>
          <p:nvSpPr>
            <p:cNvPr id="99414" name="Rectangle 161"/>
            <p:cNvSpPr>
              <a:spLocks noChangeArrowheads="1"/>
            </p:cNvSpPr>
            <p:nvPr/>
          </p:nvSpPr>
          <p:spPr bwMode="auto">
            <a:xfrm>
              <a:off x="6874955" y="4965720"/>
              <a:ext cx="41678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000000"/>
                  </a:solidFill>
                  <a:latin typeface="宋体" panose="02010600030101010101" pitchFamily="2" charset="-122"/>
                </a:rPr>
                <a:t>S1:5</a:t>
              </a:r>
              <a:endParaRPr lang="en-US" altLang="zh-CN"/>
            </a:p>
          </p:txBody>
        </p:sp>
        <p:sp>
          <p:nvSpPr>
            <p:cNvPr id="99415" name="Freeform 162"/>
            <p:cNvSpPr>
              <a:spLocks noChangeArrowheads="1"/>
            </p:cNvSpPr>
            <p:nvPr/>
          </p:nvSpPr>
          <p:spPr bwMode="auto">
            <a:xfrm>
              <a:off x="6197093" y="5592782"/>
              <a:ext cx="138112" cy="127000"/>
            </a:xfrm>
            <a:custGeom>
              <a:avLst/>
              <a:gdLst>
                <a:gd name="T0" fmla="*/ 0 w 87"/>
                <a:gd name="T1" fmla="*/ 43 h 80"/>
                <a:gd name="T2" fmla="*/ 6 w 87"/>
                <a:gd name="T3" fmla="*/ 12 h 80"/>
                <a:gd name="T4" fmla="*/ 31 w 87"/>
                <a:gd name="T5" fmla="*/ 0 h 80"/>
                <a:gd name="T6" fmla="*/ 56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56 w 87"/>
                <a:gd name="T15" fmla="*/ 80 h 80"/>
                <a:gd name="T16" fmla="*/ 31 w 87"/>
                <a:gd name="T17" fmla="*/ 80 h 80"/>
                <a:gd name="T18" fmla="*/ 6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16" name="Freeform 163"/>
            <p:cNvSpPr>
              <a:spLocks noChangeArrowheads="1"/>
            </p:cNvSpPr>
            <p:nvPr/>
          </p:nvSpPr>
          <p:spPr bwMode="auto">
            <a:xfrm>
              <a:off x="6422518" y="5592782"/>
              <a:ext cx="146050" cy="127000"/>
            </a:xfrm>
            <a:custGeom>
              <a:avLst/>
              <a:gdLst>
                <a:gd name="T0" fmla="*/ 0 w 92"/>
                <a:gd name="T1" fmla="*/ 43 h 80"/>
                <a:gd name="T2" fmla="*/ 12 w 92"/>
                <a:gd name="T3" fmla="*/ 12 h 80"/>
                <a:gd name="T4" fmla="*/ 31 w 92"/>
                <a:gd name="T5" fmla="*/ 0 h 80"/>
                <a:gd name="T6" fmla="*/ 62 w 92"/>
                <a:gd name="T7" fmla="*/ 0 h 80"/>
                <a:gd name="T8" fmla="*/ 80 w 92"/>
                <a:gd name="T9" fmla="*/ 12 h 80"/>
                <a:gd name="T10" fmla="*/ 92 w 92"/>
                <a:gd name="T11" fmla="*/ 43 h 80"/>
                <a:gd name="T12" fmla="*/ 80 w 92"/>
                <a:gd name="T13" fmla="*/ 68 h 80"/>
                <a:gd name="T14" fmla="*/ 62 w 92"/>
                <a:gd name="T15" fmla="*/ 80 h 80"/>
                <a:gd name="T16" fmla="*/ 31 w 92"/>
                <a:gd name="T17" fmla="*/ 80 h 80"/>
                <a:gd name="T18" fmla="*/ 12 w 92"/>
                <a:gd name="T19" fmla="*/ 68 h 80"/>
                <a:gd name="T20" fmla="*/ 0 w 92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0">
                  <a:moveTo>
                    <a:pt x="0" y="43"/>
                  </a:moveTo>
                  <a:lnTo>
                    <a:pt x="12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17" name="Freeform 164"/>
            <p:cNvSpPr>
              <a:spLocks noChangeArrowheads="1"/>
            </p:cNvSpPr>
            <p:nvPr/>
          </p:nvSpPr>
          <p:spPr bwMode="auto">
            <a:xfrm>
              <a:off x="6422518" y="5818207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18" name="Freeform 165"/>
            <p:cNvSpPr>
              <a:spLocks noChangeArrowheads="1"/>
            </p:cNvSpPr>
            <p:nvPr/>
          </p:nvSpPr>
          <p:spPr bwMode="auto">
            <a:xfrm>
              <a:off x="6657468" y="5592782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19" name="Freeform 166"/>
            <p:cNvSpPr>
              <a:spLocks noChangeArrowheads="1"/>
            </p:cNvSpPr>
            <p:nvPr/>
          </p:nvSpPr>
          <p:spPr bwMode="auto">
            <a:xfrm>
              <a:off x="6657468" y="5818207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20" name="Freeform 167"/>
            <p:cNvSpPr>
              <a:spLocks noChangeArrowheads="1"/>
            </p:cNvSpPr>
            <p:nvPr/>
          </p:nvSpPr>
          <p:spPr bwMode="auto">
            <a:xfrm>
              <a:off x="6892418" y="5592782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21" name="Freeform 168"/>
            <p:cNvSpPr>
              <a:spLocks noChangeArrowheads="1"/>
            </p:cNvSpPr>
            <p:nvPr/>
          </p:nvSpPr>
          <p:spPr bwMode="auto">
            <a:xfrm>
              <a:off x="7116255" y="5818207"/>
              <a:ext cx="138113" cy="136525"/>
            </a:xfrm>
            <a:custGeom>
              <a:avLst/>
              <a:gdLst>
                <a:gd name="T0" fmla="*/ 0 w 87"/>
                <a:gd name="T1" fmla="*/ 43 h 86"/>
                <a:gd name="T2" fmla="*/ 13 w 87"/>
                <a:gd name="T3" fmla="*/ 19 h 86"/>
                <a:gd name="T4" fmla="*/ 31 w 87"/>
                <a:gd name="T5" fmla="*/ 0 h 86"/>
                <a:gd name="T6" fmla="*/ 62 w 87"/>
                <a:gd name="T7" fmla="*/ 0 h 86"/>
                <a:gd name="T8" fmla="*/ 80 w 87"/>
                <a:gd name="T9" fmla="*/ 19 h 86"/>
                <a:gd name="T10" fmla="*/ 87 w 87"/>
                <a:gd name="T11" fmla="*/ 43 h 86"/>
                <a:gd name="T12" fmla="*/ 80 w 87"/>
                <a:gd name="T13" fmla="*/ 68 h 86"/>
                <a:gd name="T14" fmla="*/ 62 w 87"/>
                <a:gd name="T15" fmla="*/ 86 h 86"/>
                <a:gd name="T16" fmla="*/ 31 w 87"/>
                <a:gd name="T17" fmla="*/ 86 h 86"/>
                <a:gd name="T18" fmla="*/ 13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22" name="Freeform 169"/>
            <p:cNvSpPr>
              <a:spLocks noChangeArrowheads="1"/>
            </p:cNvSpPr>
            <p:nvPr/>
          </p:nvSpPr>
          <p:spPr bwMode="auto">
            <a:xfrm>
              <a:off x="7116255" y="5592782"/>
              <a:ext cx="138113" cy="127000"/>
            </a:xfrm>
            <a:custGeom>
              <a:avLst/>
              <a:gdLst>
                <a:gd name="T0" fmla="*/ 0 w 87"/>
                <a:gd name="T1" fmla="*/ 43 h 80"/>
                <a:gd name="T2" fmla="*/ 13 w 87"/>
                <a:gd name="T3" fmla="*/ 12 h 80"/>
                <a:gd name="T4" fmla="*/ 31 w 87"/>
                <a:gd name="T5" fmla="*/ 0 h 80"/>
                <a:gd name="T6" fmla="*/ 62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62 w 87"/>
                <a:gd name="T15" fmla="*/ 80 h 80"/>
                <a:gd name="T16" fmla="*/ 31 w 87"/>
                <a:gd name="T17" fmla="*/ 80 h 80"/>
                <a:gd name="T18" fmla="*/ 13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13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23" name="Freeform 170"/>
            <p:cNvSpPr>
              <a:spLocks noChangeArrowheads="1"/>
            </p:cNvSpPr>
            <p:nvPr/>
          </p:nvSpPr>
          <p:spPr bwMode="auto">
            <a:xfrm>
              <a:off x="7351205" y="5818207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24" name="Freeform 171"/>
            <p:cNvSpPr>
              <a:spLocks noChangeArrowheads="1"/>
            </p:cNvSpPr>
            <p:nvPr/>
          </p:nvSpPr>
          <p:spPr bwMode="auto">
            <a:xfrm>
              <a:off x="7351205" y="5592782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6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6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25" name="Freeform 172"/>
            <p:cNvSpPr>
              <a:spLocks noChangeArrowheads="1"/>
            </p:cNvSpPr>
            <p:nvPr/>
          </p:nvSpPr>
          <p:spPr bwMode="auto">
            <a:xfrm>
              <a:off x="6892418" y="5818207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0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26" name="Freeform 173"/>
            <p:cNvSpPr>
              <a:spLocks noChangeArrowheads="1"/>
            </p:cNvSpPr>
            <p:nvPr/>
          </p:nvSpPr>
          <p:spPr bwMode="auto">
            <a:xfrm>
              <a:off x="6197093" y="5357832"/>
              <a:ext cx="138112" cy="136525"/>
            </a:xfrm>
            <a:custGeom>
              <a:avLst/>
              <a:gdLst>
                <a:gd name="T0" fmla="*/ 0 w 87"/>
                <a:gd name="T1" fmla="*/ 43 h 86"/>
                <a:gd name="T2" fmla="*/ 6 w 87"/>
                <a:gd name="T3" fmla="*/ 18 h 86"/>
                <a:gd name="T4" fmla="*/ 31 w 87"/>
                <a:gd name="T5" fmla="*/ 0 h 86"/>
                <a:gd name="T6" fmla="*/ 56 w 87"/>
                <a:gd name="T7" fmla="*/ 0 h 86"/>
                <a:gd name="T8" fmla="*/ 80 w 87"/>
                <a:gd name="T9" fmla="*/ 18 h 86"/>
                <a:gd name="T10" fmla="*/ 87 w 87"/>
                <a:gd name="T11" fmla="*/ 43 h 86"/>
                <a:gd name="T12" fmla="*/ 80 w 87"/>
                <a:gd name="T13" fmla="*/ 68 h 86"/>
                <a:gd name="T14" fmla="*/ 56 w 87"/>
                <a:gd name="T15" fmla="*/ 86 h 86"/>
                <a:gd name="T16" fmla="*/ 31 w 87"/>
                <a:gd name="T17" fmla="*/ 86 h 86"/>
                <a:gd name="T18" fmla="*/ 6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27" name="Freeform 174"/>
            <p:cNvSpPr>
              <a:spLocks noChangeArrowheads="1"/>
            </p:cNvSpPr>
            <p:nvPr/>
          </p:nvSpPr>
          <p:spPr bwMode="auto">
            <a:xfrm>
              <a:off x="8046530" y="5357832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0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28" name="Freeform 175"/>
            <p:cNvSpPr>
              <a:spLocks noChangeArrowheads="1"/>
            </p:cNvSpPr>
            <p:nvPr/>
          </p:nvSpPr>
          <p:spPr bwMode="auto">
            <a:xfrm>
              <a:off x="8270368" y="5357832"/>
              <a:ext cx="147637" cy="136525"/>
            </a:xfrm>
            <a:custGeom>
              <a:avLst/>
              <a:gdLst>
                <a:gd name="T0" fmla="*/ 0 w 93"/>
                <a:gd name="T1" fmla="*/ 43 h 86"/>
                <a:gd name="T2" fmla="*/ 13 w 93"/>
                <a:gd name="T3" fmla="*/ 18 h 86"/>
                <a:gd name="T4" fmla="*/ 31 w 93"/>
                <a:gd name="T5" fmla="*/ 0 h 86"/>
                <a:gd name="T6" fmla="*/ 62 w 93"/>
                <a:gd name="T7" fmla="*/ 0 h 86"/>
                <a:gd name="T8" fmla="*/ 80 w 93"/>
                <a:gd name="T9" fmla="*/ 18 h 86"/>
                <a:gd name="T10" fmla="*/ 93 w 93"/>
                <a:gd name="T11" fmla="*/ 43 h 86"/>
                <a:gd name="T12" fmla="*/ 80 w 93"/>
                <a:gd name="T13" fmla="*/ 68 h 86"/>
                <a:gd name="T14" fmla="*/ 62 w 93"/>
                <a:gd name="T15" fmla="*/ 86 h 86"/>
                <a:gd name="T16" fmla="*/ 31 w 93"/>
                <a:gd name="T17" fmla="*/ 86 h 86"/>
                <a:gd name="T18" fmla="*/ 13 w 93"/>
                <a:gd name="T19" fmla="*/ 68 h 86"/>
                <a:gd name="T20" fmla="*/ 0 w 93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86">
                  <a:moveTo>
                    <a:pt x="0" y="43"/>
                  </a:moveTo>
                  <a:lnTo>
                    <a:pt x="13" y="18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8"/>
                  </a:lnTo>
                  <a:lnTo>
                    <a:pt x="93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29" name="Freeform 176"/>
            <p:cNvSpPr>
              <a:spLocks noChangeArrowheads="1"/>
            </p:cNvSpPr>
            <p:nvPr/>
          </p:nvSpPr>
          <p:spPr bwMode="auto">
            <a:xfrm>
              <a:off x="8505318" y="5357832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30" name="Freeform 177"/>
            <p:cNvSpPr>
              <a:spLocks noChangeArrowheads="1"/>
            </p:cNvSpPr>
            <p:nvPr/>
          </p:nvSpPr>
          <p:spPr bwMode="auto">
            <a:xfrm>
              <a:off x="7586155" y="5592782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25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25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25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31" name="Freeform 178"/>
            <p:cNvSpPr>
              <a:spLocks noChangeArrowheads="1"/>
            </p:cNvSpPr>
            <p:nvPr/>
          </p:nvSpPr>
          <p:spPr bwMode="auto">
            <a:xfrm>
              <a:off x="7811580" y="5592782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32" name="Freeform 179"/>
            <p:cNvSpPr>
              <a:spLocks noChangeArrowheads="1"/>
            </p:cNvSpPr>
            <p:nvPr/>
          </p:nvSpPr>
          <p:spPr bwMode="auto">
            <a:xfrm>
              <a:off x="8046530" y="5592782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33" name="Freeform 180"/>
            <p:cNvSpPr>
              <a:spLocks noChangeArrowheads="1"/>
            </p:cNvSpPr>
            <p:nvPr/>
          </p:nvSpPr>
          <p:spPr bwMode="auto">
            <a:xfrm>
              <a:off x="7586155" y="5818207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25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25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25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34" name="Freeform 181"/>
            <p:cNvSpPr>
              <a:spLocks noChangeArrowheads="1"/>
            </p:cNvSpPr>
            <p:nvPr/>
          </p:nvSpPr>
          <p:spPr bwMode="auto">
            <a:xfrm>
              <a:off x="7811580" y="5818207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35" name="Freeform 182"/>
            <p:cNvSpPr>
              <a:spLocks noChangeArrowheads="1"/>
            </p:cNvSpPr>
            <p:nvPr/>
          </p:nvSpPr>
          <p:spPr bwMode="auto">
            <a:xfrm>
              <a:off x="6657468" y="6053157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36" name="Freeform 183"/>
            <p:cNvSpPr>
              <a:spLocks noChangeArrowheads="1"/>
            </p:cNvSpPr>
            <p:nvPr/>
          </p:nvSpPr>
          <p:spPr bwMode="auto">
            <a:xfrm>
              <a:off x="7116255" y="6053157"/>
              <a:ext cx="138113" cy="138113"/>
            </a:xfrm>
            <a:custGeom>
              <a:avLst/>
              <a:gdLst>
                <a:gd name="T0" fmla="*/ 0 w 87"/>
                <a:gd name="T1" fmla="*/ 44 h 87"/>
                <a:gd name="T2" fmla="*/ 13 w 87"/>
                <a:gd name="T3" fmla="*/ 19 h 87"/>
                <a:gd name="T4" fmla="*/ 31 w 87"/>
                <a:gd name="T5" fmla="*/ 0 h 87"/>
                <a:gd name="T6" fmla="*/ 62 w 87"/>
                <a:gd name="T7" fmla="*/ 0 h 87"/>
                <a:gd name="T8" fmla="*/ 80 w 87"/>
                <a:gd name="T9" fmla="*/ 19 h 87"/>
                <a:gd name="T10" fmla="*/ 87 w 87"/>
                <a:gd name="T11" fmla="*/ 44 h 87"/>
                <a:gd name="T12" fmla="*/ 80 w 87"/>
                <a:gd name="T13" fmla="*/ 68 h 87"/>
                <a:gd name="T14" fmla="*/ 62 w 87"/>
                <a:gd name="T15" fmla="*/ 87 h 87"/>
                <a:gd name="T16" fmla="*/ 31 w 87"/>
                <a:gd name="T17" fmla="*/ 87 h 87"/>
                <a:gd name="T18" fmla="*/ 13 w 87"/>
                <a:gd name="T19" fmla="*/ 68 h 87"/>
                <a:gd name="T20" fmla="*/ 0 w 87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7">
                  <a:moveTo>
                    <a:pt x="0" y="44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4"/>
                  </a:lnTo>
                  <a:lnTo>
                    <a:pt x="80" y="68"/>
                  </a:lnTo>
                  <a:lnTo>
                    <a:pt x="62" y="87"/>
                  </a:lnTo>
                  <a:lnTo>
                    <a:pt x="31" y="87"/>
                  </a:lnTo>
                  <a:lnTo>
                    <a:pt x="13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37" name="Freeform 184"/>
            <p:cNvSpPr>
              <a:spLocks noChangeArrowheads="1"/>
            </p:cNvSpPr>
            <p:nvPr/>
          </p:nvSpPr>
          <p:spPr bwMode="auto">
            <a:xfrm>
              <a:off x="7351205" y="6053157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6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6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6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38" name="Freeform 186"/>
            <p:cNvSpPr>
              <a:spLocks noChangeArrowheads="1"/>
            </p:cNvSpPr>
            <p:nvPr/>
          </p:nvSpPr>
          <p:spPr bwMode="auto">
            <a:xfrm>
              <a:off x="7586155" y="6053157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25 w 86"/>
                <a:gd name="T5" fmla="*/ 0 h 87"/>
                <a:gd name="T6" fmla="*/ 55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5 w 86"/>
                <a:gd name="T15" fmla="*/ 87 h 87"/>
                <a:gd name="T16" fmla="*/ 25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5" y="87"/>
                  </a:lnTo>
                  <a:lnTo>
                    <a:pt x="25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39" name="Freeform 187"/>
            <p:cNvSpPr>
              <a:spLocks noChangeArrowheads="1"/>
            </p:cNvSpPr>
            <p:nvPr/>
          </p:nvSpPr>
          <p:spPr bwMode="auto">
            <a:xfrm>
              <a:off x="7811580" y="6053157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40" name="Freeform 190"/>
            <p:cNvSpPr>
              <a:spLocks noChangeArrowheads="1"/>
            </p:cNvSpPr>
            <p:nvPr/>
          </p:nvSpPr>
          <p:spPr bwMode="auto">
            <a:xfrm>
              <a:off x="7811580" y="6289695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41" name="Freeform 191"/>
            <p:cNvSpPr>
              <a:spLocks noChangeArrowheads="1"/>
            </p:cNvSpPr>
            <p:nvPr/>
          </p:nvSpPr>
          <p:spPr bwMode="auto">
            <a:xfrm>
              <a:off x="8046530" y="6289695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42" name="Freeform 192"/>
            <p:cNvSpPr>
              <a:spLocks noChangeArrowheads="1"/>
            </p:cNvSpPr>
            <p:nvPr/>
          </p:nvSpPr>
          <p:spPr bwMode="auto">
            <a:xfrm>
              <a:off x="6190743" y="5803920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43" name="Freeform 193"/>
            <p:cNvSpPr>
              <a:spLocks noChangeArrowheads="1"/>
            </p:cNvSpPr>
            <p:nvPr/>
          </p:nvSpPr>
          <p:spPr bwMode="auto">
            <a:xfrm>
              <a:off x="6193918" y="6038870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44" name="Freeform 194"/>
            <p:cNvSpPr>
              <a:spLocks noChangeArrowheads="1"/>
            </p:cNvSpPr>
            <p:nvPr/>
          </p:nvSpPr>
          <p:spPr bwMode="auto">
            <a:xfrm>
              <a:off x="6425693" y="6038870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45" name="Freeform 196"/>
            <p:cNvSpPr>
              <a:spLocks noChangeArrowheads="1"/>
            </p:cNvSpPr>
            <p:nvPr/>
          </p:nvSpPr>
          <p:spPr bwMode="auto">
            <a:xfrm>
              <a:off x="6193918" y="6284932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9446" name="组合 406"/>
          <p:cNvGrpSpPr/>
          <p:nvPr/>
        </p:nvGrpSpPr>
        <p:grpSpPr bwMode="auto">
          <a:xfrm>
            <a:off x="2112963" y="4908551"/>
            <a:ext cx="2451100" cy="1457325"/>
            <a:chOff x="6190743" y="4965720"/>
            <a:chExt cx="2451100" cy="1457325"/>
          </a:xfrm>
        </p:grpSpPr>
        <p:sp>
          <p:nvSpPr>
            <p:cNvPr id="99447" name="Rectangle 161"/>
            <p:cNvSpPr>
              <a:spLocks noChangeArrowheads="1"/>
            </p:cNvSpPr>
            <p:nvPr/>
          </p:nvSpPr>
          <p:spPr bwMode="auto">
            <a:xfrm>
              <a:off x="6874955" y="4965720"/>
              <a:ext cx="41678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000000"/>
                  </a:solidFill>
                  <a:latin typeface="宋体" panose="02010600030101010101" pitchFamily="2" charset="-122"/>
                </a:rPr>
                <a:t>S1:6</a:t>
              </a:r>
              <a:endParaRPr lang="en-US" altLang="zh-CN"/>
            </a:p>
          </p:txBody>
        </p:sp>
        <p:sp>
          <p:nvSpPr>
            <p:cNvPr id="99448" name="Freeform 162"/>
            <p:cNvSpPr>
              <a:spLocks noChangeArrowheads="1"/>
            </p:cNvSpPr>
            <p:nvPr/>
          </p:nvSpPr>
          <p:spPr bwMode="auto">
            <a:xfrm>
              <a:off x="6197093" y="5592782"/>
              <a:ext cx="138112" cy="127000"/>
            </a:xfrm>
            <a:custGeom>
              <a:avLst/>
              <a:gdLst>
                <a:gd name="T0" fmla="*/ 0 w 87"/>
                <a:gd name="T1" fmla="*/ 43 h 80"/>
                <a:gd name="T2" fmla="*/ 6 w 87"/>
                <a:gd name="T3" fmla="*/ 12 h 80"/>
                <a:gd name="T4" fmla="*/ 31 w 87"/>
                <a:gd name="T5" fmla="*/ 0 h 80"/>
                <a:gd name="T6" fmla="*/ 56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56 w 87"/>
                <a:gd name="T15" fmla="*/ 80 h 80"/>
                <a:gd name="T16" fmla="*/ 31 w 87"/>
                <a:gd name="T17" fmla="*/ 80 h 80"/>
                <a:gd name="T18" fmla="*/ 6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49" name="Freeform 163"/>
            <p:cNvSpPr>
              <a:spLocks noChangeArrowheads="1"/>
            </p:cNvSpPr>
            <p:nvPr/>
          </p:nvSpPr>
          <p:spPr bwMode="auto">
            <a:xfrm>
              <a:off x="6422518" y="5592782"/>
              <a:ext cx="146050" cy="127000"/>
            </a:xfrm>
            <a:custGeom>
              <a:avLst/>
              <a:gdLst>
                <a:gd name="T0" fmla="*/ 0 w 92"/>
                <a:gd name="T1" fmla="*/ 43 h 80"/>
                <a:gd name="T2" fmla="*/ 12 w 92"/>
                <a:gd name="T3" fmla="*/ 12 h 80"/>
                <a:gd name="T4" fmla="*/ 31 w 92"/>
                <a:gd name="T5" fmla="*/ 0 h 80"/>
                <a:gd name="T6" fmla="*/ 62 w 92"/>
                <a:gd name="T7" fmla="*/ 0 h 80"/>
                <a:gd name="T8" fmla="*/ 80 w 92"/>
                <a:gd name="T9" fmla="*/ 12 h 80"/>
                <a:gd name="T10" fmla="*/ 92 w 92"/>
                <a:gd name="T11" fmla="*/ 43 h 80"/>
                <a:gd name="T12" fmla="*/ 80 w 92"/>
                <a:gd name="T13" fmla="*/ 68 h 80"/>
                <a:gd name="T14" fmla="*/ 62 w 92"/>
                <a:gd name="T15" fmla="*/ 80 h 80"/>
                <a:gd name="T16" fmla="*/ 31 w 92"/>
                <a:gd name="T17" fmla="*/ 80 h 80"/>
                <a:gd name="T18" fmla="*/ 12 w 92"/>
                <a:gd name="T19" fmla="*/ 68 h 80"/>
                <a:gd name="T20" fmla="*/ 0 w 92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0">
                  <a:moveTo>
                    <a:pt x="0" y="43"/>
                  </a:moveTo>
                  <a:lnTo>
                    <a:pt x="12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50" name="Freeform 164"/>
            <p:cNvSpPr>
              <a:spLocks noChangeArrowheads="1"/>
            </p:cNvSpPr>
            <p:nvPr/>
          </p:nvSpPr>
          <p:spPr bwMode="auto">
            <a:xfrm>
              <a:off x="6422518" y="5818207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51" name="Freeform 165"/>
            <p:cNvSpPr>
              <a:spLocks noChangeArrowheads="1"/>
            </p:cNvSpPr>
            <p:nvPr/>
          </p:nvSpPr>
          <p:spPr bwMode="auto">
            <a:xfrm>
              <a:off x="6657468" y="5592782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52" name="Freeform 166"/>
            <p:cNvSpPr>
              <a:spLocks noChangeArrowheads="1"/>
            </p:cNvSpPr>
            <p:nvPr/>
          </p:nvSpPr>
          <p:spPr bwMode="auto">
            <a:xfrm>
              <a:off x="6657468" y="5818207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53" name="Freeform 167"/>
            <p:cNvSpPr>
              <a:spLocks noChangeArrowheads="1"/>
            </p:cNvSpPr>
            <p:nvPr/>
          </p:nvSpPr>
          <p:spPr bwMode="auto">
            <a:xfrm>
              <a:off x="6892418" y="5592782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54" name="Freeform 168"/>
            <p:cNvSpPr>
              <a:spLocks noChangeArrowheads="1"/>
            </p:cNvSpPr>
            <p:nvPr/>
          </p:nvSpPr>
          <p:spPr bwMode="auto">
            <a:xfrm>
              <a:off x="7116255" y="5818207"/>
              <a:ext cx="138113" cy="136525"/>
            </a:xfrm>
            <a:custGeom>
              <a:avLst/>
              <a:gdLst>
                <a:gd name="T0" fmla="*/ 0 w 87"/>
                <a:gd name="T1" fmla="*/ 43 h 86"/>
                <a:gd name="T2" fmla="*/ 13 w 87"/>
                <a:gd name="T3" fmla="*/ 19 h 86"/>
                <a:gd name="T4" fmla="*/ 31 w 87"/>
                <a:gd name="T5" fmla="*/ 0 h 86"/>
                <a:gd name="T6" fmla="*/ 62 w 87"/>
                <a:gd name="T7" fmla="*/ 0 h 86"/>
                <a:gd name="T8" fmla="*/ 80 w 87"/>
                <a:gd name="T9" fmla="*/ 19 h 86"/>
                <a:gd name="T10" fmla="*/ 87 w 87"/>
                <a:gd name="T11" fmla="*/ 43 h 86"/>
                <a:gd name="T12" fmla="*/ 80 w 87"/>
                <a:gd name="T13" fmla="*/ 68 h 86"/>
                <a:gd name="T14" fmla="*/ 62 w 87"/>
                <a:gd name="T15" fmla="*/ 86 h 86"/>
                <a:gd name="T16" fmla="*/ 31 w 87"/>
                <a:gd name="T17" fmla="*/ 86 h 86"/>
                <a:gd name="T18" fmla="*/ 13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55" name="Freeform 169"/>
            <p:cNvSpPr>
              <a:spLocks noChangeArrowheads="1"/>
            </p:cNvSpPr>
            <p:nvPr/>
          </p:nvSpPr>
          <p:spPr bwMode="auto">
            <a:xfrm>
              <a:off x="7116255" y="5592782"/>
              <a:ext cx="138113" cy="127000"/>
            </a:xfrm>
            <a:custGeom>
              <a:avLst/>
              <a:gdLst>
                <a:gd name="T0" fmla="*/ 0 w 87"/>
                <a:gd name="T1" fmla="*/ 43 h 80"/>
                <a:gd name="T2" fmla="*/ 13 w 87"/>
                <a:gd name="T3" fmla="*/ 12 h 80"/>
                <a:gd name="T4" fmla="*/ 31 w 87"/>
                <a:gd name="T5" fmla="*/ 0 h 80"/>
                <a:gd name="T6" fmla="*/ 62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62 w 87"/>
                <a:gd name="T15" fmla="*/ 80 h 80"/>
                <a:gd name="T16" fmla="*/ 31 w 87"/>
                <a:gd name="T17" fmla="*/ 80 h 80"/>
                <a:gd name="T18" fmla="*/ 13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13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56" name="Freeform 170"/>
            <p:cNvSpPr>
              <a:spLocks noChangeArrowheads="1"/>
            </p:cNvSpPr>
            <p:nvPr/>
          </p:nvSpPr>
          <p:spPr bwMode="auto">
            <a:xfrm>
              <a:off x="7351205" y="5818207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57" name="Freeform 171"/>
            <p:cNvSpPr>
              <a:spLocks noChangeArrowheads="1"/>
            </p:cNvSpPr>
            <p:nvPr/>
          </p:nvSpPr>
          <p:spPr bwMode="auto">
            <a:xfrm>
              <a:off x="7351205" y="5592782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6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6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58" name="Freeform 172"/>
            <p:cNvSpPr>
              <a:spLocks noChangeArrowheads="1"/>
            </p:cNvSpPr>
            <p:nvPr/>
          </p:nvSpPr>
          <p:spPr bwMode="auto">
            <a:xfrm>
              <a:off x="6892418" y="5818207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0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59" name="Freeform 173"/>
            <p:cNvSpPr>
              <a:spLocks noChangeArrowheads="1"/>
            </p:cNvSpPr>
            <p:nvPr/>
          </p:nvSpPr>
          <p:spPr bwMode="auto">
            <a:xfrm>
              <a:off x="6197093" y="5357832"/>
              <a:ext cx="138112" cy="136525"/>
            </a:xfrm>
            <a:custGeom>
              <a:avLst/>
              <a:gdLst>
                <a:gd name="T0" fmla="*/ 0 w 87"/>
                <a:gd name="T1" fmla="*/ 43 h 86"/>
                <a:gd name="T2" fmla="*/ 6 w 87"/>
                <a:gd name="T3" fmla="*/ 18 h 86"/>
                <a:gd name="T4" fmla="*/ 31 w 87"/>
                <a:gd name="T5" fmla="*/ 0 h 86"/>
                <a:gd name="T6" fmla="*/ 56 w 87"/>
                <a:gd name="T7" fmla="*/ 0 h 86"/>
                <a:gd name="T8" fmla="*/ 80 w 87"/>
                <a:gd name="T9" fmla="*/ 18 h 86"/>
                <a:gd name="T10" fmla="*/ 87 w 87"/>
                <a:gd name="T11" fmla="*/ 43 h 86"/>
                <a:gd name="T12" fmla="*/ 80 w 87"/>
                <a:gd name="T13" fmla="*/ 68 h 86"/>
                <a:gd name="T14" fmla="*/ 56 w 87"/>
                <a:gd name="T15" fmla="*/ 86 h 86"/>
                <a:gd name="T16" fmla="*/ 31 w 87"/>
                <a:gd name="T17" fmla="*/ 86 h 86"/>
                <a:gd name="T18" fmla="*/ 6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60" name="Freeform 174"/>
            <p:cNvSpPr>
              <a:spLocks noChangeArrowheads="1"/>
            </p:cNvSpPr>
            <p:nvPr/>
          </p:nvSpPr>
          <p:spPr bwMode="auto">
            <a:xfrm>
              <a:off x="8046530" y="5357832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0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61" name="Freeform 175"/>
            <p:cNvSpPr>
              <a:spLocks noChangeArrowheads="1"/>
            </p:cNvSpPr>
            <p:nvPr/>
          </p:nvSpPr>
          <p:spPr bwMode="auto">
            <a:xfrm>
              <a:off x="8270368" y="5357832"/>
              <a:ext cx="147637" cy="136525"/>
            </a:xfrm>
            <a:custGeom>
              <a:avLst/>
              <a:gdLst>
                <a:gd name="T0" fmla="*/ 0 w 93"/>
                <a:gd name="T1" fmla="*/ 43 h 86"/>
                <a:gd name="T2" fmla="*/ 13 w 93"/>
                <a:gd name="T3" fmla="*/ 18 h 86"/>
                <a:gd name="T4" fmla="*/ 31 w 93"/>
                <a:gd name="T5" fmla="*/ 0 h 86"/>
                <a:gd name="T6" fmla="*/ 62 w 93"/>
                <a:gd name="T7" fmla="*/ 0 h 86"/>
                <a:gd name="T8" fmla="*/ 80 w 93"/>
                <a:gd name="T9" fmla="*/ 18 h 86"/>
                <a:gd name="T10" fmla="*/ 93 w 93"/>
                <a:gd name="T11" fmla="*/ 43 h 86"/>
                <a:gd name="T12" fmla="*/ 80 w 93"/>
                <a:gd name="T13" fmla="*/ 68 h 86"/>
                <a:gd name="T14" fmla="*/ 62 w 93"/>
                <a:gd name="T15" fmla="*/ 86 h 86"/>
                <a:gd name="T16" fmla="*/ 31 w 93"/>
                <a:gd name="T17" fmla="*/ 86 h 86"/>
                <a:gd name="T18" fmla="*/ 13 w 93"/>
                <a:gd name="T19" fmla="*/ 68 h 86"/>
                <a:gd name="T20" fmla="*/ 0 w 93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86">
                  <a:moveTo>
                    <a:pt x="0" y="43"/>
                  </a:moveTo>
                  <a:lnTo>
                    <a:pt x="13" y="18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8"/>
                  </a:lnTo>
                  <a:lnTo>
                    <a:pt x="93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62" name="Freeform 176"/>
            <p:cNvSpPr>
              <a:spLocks noChangeArrowheads="1"/>
            </p:cNvSpPr>
            <p:nvPr/>
          </p:nvSpPr>
          <p:spPr bwMode="auto">
            <a:xfrm>
              <a:off x="8505318" y="5357832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63" name="Freeform 177"/>
            <p:cNvSpPr>
              <a:spLocks noChangeArrowheads="1"/>
            </p:cNvSpPr>
            <p:nvPr/>
          </p:nvSpPr>
          <p:spPr bwMode="auto">
            <a:xfrm>
              <a:off x="7586155" y="5592782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25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25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25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64" name="Freeform 178"/>
            <p:cNvSpPr>
              <a:spLocks noChangeArrowheads="1"/>
            </p:cNvSpPr>
            <p:nvPr/>
          </p:nvSpPr>
          <p:spPr bwMode="auto">
            <a:xfrm>
              <a:off x="7811580" y="5592782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65" name="Freeform 179"/>
            <p:cNvSpPr>
              <a:spLocks noChangeArrowheads="1"/>
            </p:cNvSpPr>
            <p:nvPr/>
          </p:nvSpPr>
          <p:spPr bwMode="auto">
            <a:xfrm>
              <a:off x="8046530" y="5592782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66" name="Freeform 180"/>
            <p:cNvSpPr>
              <a:spLocks noChangeArrowheads="1"/>
            </p:cNvSpPr>
            <p:nvPr/>
          </p:nvSpPr>
          <p:spPr bwMode="auto">
            <a:xfrm>
              <a:off x="7586155" y="5818207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25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25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25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67" name="Freeform 181"/>
            <p:cNvSpPr>
              <a:spLocks noChangeArrowheads="1"/>
            </p:cNvSpPr>
            <p:nvPr/>
          </p:nvSpPr>
          <p:spPr bwMode="auto">
            <a:xfrm>
              <a:off x="7811580" y="5818207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68" name="Freeform 182"/>
            <p:cNvSpPr>
              <a:spLocks noChangeArrowheads="1"/>
            </p:cNvSpPr>
            <p:nvPr/>
          </p:nvSpPr>
          <p:spPr bwMode="auto">
            <a:xfrm>
              <a:off x="6657468" y="6053157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69" name="Freeform 184"/>
            <p:cNvSpPr>
              <a:spLocks noChangeArrowheads="1"/>
            </p:cNvSpPr>
            <p:nvPr/>
          </p:nvSpPr>
          <p:spPr bwMode="auto">
            <a:xfrm>
              <a:off x="7351205" y="6053157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6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6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6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70" name="Freeform 186"/>
            <p:cNvSpPr>
              <a:spLocks noChangeArrowheads="1"/>
            </p:cNvSpPr>
            <p:nvPr/>
          </p:nvSpPr>
          <p:spPr bwMode="auto">
            <a:xfrm>
              <a:off x="7586155" y="6053157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25 w 86"/>
                <a:gd name="T5" fmla="*/ 0 h 87"/>
                <a:gd name="T6" fmla="*/ 55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5 w 86"/>
                <a:gd name="T15" fmla="*/ 87 h 87"/>
                <a:gd name="T16" fmla="*/ 25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5" y="87"/>
                  </a:lnTo>
                  <a:lnTo>
                    <a:pt x="25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71" name="Freeform 187"/>
            <p:cNvSpPr>
              <a:spLocks noChangeArrowheads="1"/>
            </p:cNvSpPr>
            <p:nvPr/>
          </p:nvSpPr>
          <p:spPr bwMode="auto">
            <a:xfrm>
              <a:off x="7811580" y="6053157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72" name="Freeform 190"/>
            <p:cNvSpPr>
              <a:spLocks noChangeArrowheads="1"/>
            </p:cNvSpPr>
            <p:nvPr/>
          </p:nvSpPr>
          <p:spPr bwMode="auto">
            <a:xfrm>
              <a:off x="7811580" y="6289695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73" name="Freeform 191"/>
            <p:cNvSpPr>
              <a:spLocks noChangeArrowheads="1"/>
            </p:cNvSpPr>
            <p:nvPr/>
          </p:nvSpPr>
          <p:spPr bwMode="auto">
            <a:xfrm>
              <a:off x="8046530" y="6289695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74" name="Freeform 192"/>
            <p:cNvSpPr>
              <a:spLocks noChangeArrowheads="1"/>
            </p:cNvSpPr>
            <p:nvPr/>
          </p:nvSpPr>
          <p:spPr bwMode="auto">
            <a:xfrm>
              <a:off x="6190743" y="5803920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75" name="Freeform 193"/>
            <p:cNvSpPr>
              <a:spLocks noChangeArrowheads="1"/>
            </p:cNvSpPr>
            <p:nvPr/>
          </p:nvSpPr>
          <p:spPr bwMode="auto">
            <a:xfrm>
              <a:off x="6193918" y="6038870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76" name="Freeform 194"/>
            <p:cNvSpPr>
              <a:spLocks noChangeArrowheads="1"/>
            </p:cNvSpPr>
            <p:nvPr/>
          </p:nvSpPr>
          <p:spPr bwMode="auto">
            <a:xfrm>
              <a:off x="6425693" y="6038870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77" name="Freeform 196"/>
            <p:cNvSpPr>
              <a:spLocks noChangeArrowheads="1"/>
            </p:cNvSpPr>
            <p:nvPr/>
          </p:nvSpPr>
          <p:spPr bwMode="auto">
            <a:xfrm>
              <a:off x="6193918" y="6284932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9478" name="Group 199"/>
          <p:cNvGrpSpPr/>
          <p:nvPr/>
        </p:nvGrpSpPr>
        <p:grpSpPr bwMode="auto">
          <a:xfrm>
            <a:off x="5684839" y="5505450"/>
            <a:ext cx="720725" cy="719138"/>
            <a:chOff x="12" y="751"/>
            <a:chExt cx="454" cy="453"/>
          </a:xfrm>
        </p:grpSpPr>
        <p:sp>
          <p:nvSpPr>
            <p:cNvPr id="99479" name="Freeform 200"/>
            <p:cNvSpPr>
              <a:spLocks noChangeArrowheads="1"/>
            </p:cNvSpPr>
            <p:nvPr/>
          </p:nvSpPr>
          <p:spPr bwMode="auto">
            <a:xfrm>
              <a:off x="318" y="830"/>
              <a:ext cx="68" cy="68"/>
            </a:xfrm>
            <a:custGeom>
              <a:avLst/>
              <a:gdLst>
                <a:gd name="T0" fmla="*/ 0 w 181"/>
                <a:gd name="T1" fmla="*/ 91 h 181"/>
                <a:gd name="T2" fmla="*/ 90 w 181"/>
                <a:gd name="T3" fmla="*/ 0 h 181"/>
                <a:gd name="T4" fmla="*/ 181 w 181"/>
                <a:gd name="T5" fmla="*/ 91 h 181"/>
                <a:gd name="T6" fmla="*/ 181 w 181"/>
                <a:gd name="T7" fmla="*/ 91 h 181"/>
                <a:gd name="T8" fmla="*/ 90 w 181"/>
                <a:gd name="T9" fmla="*/ 181 h 181"/>
                <a:gd name="T10" fmla="*/ 0 w 181"/>
                <a:gd name="T11" fmla="*/ 9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1">
                  <a:moveTo>
                    <a:pt x="0" y="91"/>
                  </a:moveTo>
                  <a:cubicBezTo>
                    <a:pt x="0" y="40"/>
                    <a:pt x="40" y="0"/>
                    <a:pt x="90" y="0"/>
                  </a:cubicBezTo>
                  <a:cubicBezTo>
                    <a:pt x="140" y="0"/>
                    <a:pt x="181" y="40"/>
                    <a:pt x="181" y="91"/>
                  </a:cubicBezTo>
                  <a:cubicBezTo>
                    <a:pt x="181" y="91"/>
                    <a:pt x="181" y="91"/>
                    <a:pt x="181" y="91"/>
                  </a:cubicBezTo>
                  <a:cubicBezTo>
                    <a:pt x="181" y="141"/>
                    <a:pt x="140" y="181"/>
                    <a:pt x="90" y="181"/>
                  </a:cubicBezTo>
                  <a:cubicBezTo>
                    <a:pt x="40" y="181"/>
                    <a:pt x="0" y="141"/>
                    <a:pt x="0" y="91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80" name="Freeform 201"/>
            <p:cNvSpPr>
              <a:spLocks noChangeArrowheads="1"/>
            </p:cNvSpPr>
            <p:nvPr/>
          </p:nvSpPr>
          <p:spPr bwMode="auto">
            <a:xfrm>
              <a:off x="318" y="830"/>
              <a:ext cx="68" cy="68"/>
            </a:xfrm>
            <a:custGeom>
              <a:avLst/>
              <a:gdLst>
                <a:gd name="T0" fmla="*/ 0 w 68"/>
                <a:gd name="T1" fmla="*/ 35 h 68"/>
                <a:gd name="T2" fmla="*/ 34 w 68"/>
                <a:gd name="T3" fmla="*/ 0 h 68"/>
                <a:gd name="T4" fmla="*/ 68 w 68"/>
                <a:gd name="T5" fmla="*/ 35 h 68"/>
                <a:gd name="T6" fmla="*/ 68 w 68"/>
                <a:gd name="T7" fmla="*/ 35 h 68"/>
                <a:gd name="T8" fmla="*/ 34 w 68"/>
                <a:gd name="T9" fmla="*/ 68 h 68"/>
                <a:gd name="T10" fmla="*/ 0 w 68"/>
                <a:gd name="T11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5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5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81" name="Freeform 202"/>
            <p:cNvSpPr>
              <a:spLocks noChangeArrowheads="1"/>
            </p:cNvSpPr>
            <p:nvPr/>
          </p:nvSpPr>
          <p:spPr bwMode="auto">
            <a:xfrm>
              <a:off x="318" y="944"/>
              <a:ext cx="68" cy="68"/>
            </a:xfrm>
            <a:custGeom>
              <a:avLst/>
              <a:gdLst>
                <a:gd name="T0" fmla="*/ 0 w 181"/>
                <a:gd name="T1" fmla="*/ 91 h 182"/>
                <a:gd name="T2" fmla="*/ 90 w 181"/>
                <a:gd name="T3" fmla="*/ 0 h 182"/>
                <a:gd name="T4" fmla="*/ 181 w 181"/>
                <a:gd name="T5" fmla="*/ 91 h 182"/>
                <a:gd name="T6" fmla="*/ 181 w 181"/>
                <a:gd name="T7" fmla="*/ 91 h 182"/>
                <a:gd name="T8" fmla="*/ 90 w 181"/>
                <a:gd name="T9" fmla="*/ 182 h 182"/>
                <a:gd name="T10" fmla="*/ 0 w 181"/>
                <a:gd name="T1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cubicBezTo>
                    <a:pt x="0" y="41"/>
                    <a:pt x="40" y="0"/>
                    <a:pt x="90" y="0"/>
                  </a:cubicBezTo>
                  <a:cubicBezTo>
                    <a:pt x="140" y="0"/>
                    <a:pt x="181" y="41"/>
                    <a:pt x="181" y="91"/>
                  </a:cubicBezTo>
                  <a:cubicBezTo>
                    <a:pt x="181" y="91"/>
                    <a:pt x="181" y="91"/>
                    <a:pt x="181" y="91"/>
                  </a:cubicBezTo>
                  <a:cubicBezTo>
                    <a:pt x="181" y="141"/>
                    <a:pt x="140" y="182"/>
                    <a:pt x="90" y="182"/>
                  </a:cubicBezTo>
                  <a:cubicBezTo>
                    <a:pt x="40" y="182"/>
                    <a:pt x="0" y="141"/>
                    <a:pt x="0" y="91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82" name="Freeform 203"/>
            <p:cNvSpPr>
              <a:spLocks noChangeArrowheads="1"/>
            </p:cNvSpPr>
            <p:nvPr/>
          </p:nvSpPr>
          <p:spPr bwMode="auto">
            <a:xfrm>
              <a:off x="318" y="944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83" name="Freeform 204"/>
            <p:cNvSpPr>
              <a:spLocks noChangeArrowheads="1"/>
            </p:cNvSpPr>
            <p:nvPr/>
          </p:nvSpPr>
          <p:spPr bwMode="auto">
            <a:xfrm>
              <a:off x="205" y="830"/>
              <a:ext cx="68" cy="68"/>
            </a:xfrm>
            <a:custGeom>
              <a:avLst/>
              <a:gdLst>
                <a:gd name="T0" fmla="*/ 0 w 182"/>
                <a:gd name="T1" fmla="*/ 91 h 181"/>
                <a:gd name="T2" fmla="*/ 91 w 182"/>
                <a:gd name="T3" fmla="*/ 0 h 181"/>
                <a:gd name="T4" fmla="*/ 182 w 182"/>
                <a:gd name="T5" fmla="*/ 91 h 181"/>
                <a:gd name="T6" fmla="*/ 182 w 182"/>
                <a:gd name="T7" fmla="*/ 91 h 181"/>
                <a:gd name="T8" fmla="*/ 91 w 182"/>
                <a:gd name="T9" fmla="*/ 181 h 181"/>
                <a:gd name="T10" fmla="*/ 0 w 182"/>
                <a:gd name="T11" fmla="*/ 9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1">
                  <a:moveTo>
                    <a:pt x="0" y="91"/>
                  </a:move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2" y="40"/>
                    <a:pt x="182" y="91"/>
                  </a:cubicBezTo>
                  <a:cubicBezTo>
                    <a:pt x="182" y="91"/>
                    <a:pt x="182" y="91"/>
                    <a:pt x="182" y="91"/>
                  </a:cubicBezTo>
                  <a:cubicBezTo>
                    <a:pt x="182" y="141"/>
                    <a:pt x="141" y="181"/>
                    <a:pt x="91" y="181"/>
                  </a:cubicBezTo>
                  <a:cubicBezTo>
                    <a:pt x="41" y="181"/>
                    <a:pt x="0" y="141"/>
                    <a:pt x="0" y="91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84" name="Freeform 205"/>
            <p:cNvSpPr>
              <a:spLocks noChangeArrowheads="1"/>
            </p:cNvSpPr>
            <p:nvPr/>
          </p:nvSpPr>
          <p:spPr bwMode="auto">
            <a:xfrm>
              <a:off x="205" y="830"/>
              <a:ext cx="68" cy="68"/>
            </a:xfrm>
            <a:custGeom>
              <a:avLst/>
              <a:gdLst>
                <a:gd name="T0" fmla="*/ 0 w 68"/>
                <a:gd name="T1" fmla="*/ 35 h 68"/>
                <a:gd name="T2" fmla="*/ 34 w 68"/>
                <a:gd name="T3" fmla="*/ 0 h 68"/>
                <a:gd name="T4" fmla="*/ 68 w 68"/>
                <a:gd name="T5" fmla="*/ 35 h 68"/>
                <a:gd name="T6" fmla="*/ 68 w 68"/>
                <a:gd name="T7" fmla="*/ 35 h 68"/>
                <a:gd name="T8" fmla="*/ 34 w 68"/>
                <a:gd name="T9" fmla="*/ 68 h 68"/>
                <a:gd name="T10" fmla="*/ 0 w 68"/>
                <a:gd name="T11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5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5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85" name="Freeform 206"/>
            <p:cNvSpPr>
              <a:spLocks noChangeArrowheads="1"/>
            </p:cNvSpPr>
            <p:nvPr/>
          </p:nvSpPr>
          <p:spPr bwMode="auto">
            <a:xfrm>
              <a:off x="205" y="944"/>
              <a:ext cx="68" cy="68"/>
            </a:xfrm>
            <a:custGeom>
              <a:avLst/>
              <a:gdLst>
                <a:gd name="T0" fmla="*/ 0 w 182"/>
                <a:gd name="T1" fmla="*/ 91 h 182"/>
                <a:gd name="T2" fmla="*/ 91 w 182"/>
                <a:gd name="T3" fmla="*/ 0 h 182"/>
                <a:gd name="T4" fmla="*/ 182 w 182"/>
                <a:gd name="T5" fmla="*/ 91 h 182"/>
                <a:gd name="T6" fmla="*/ 182 w 182"/>
                <a:gd name="T7" fmla="*/ 91 h 182"/>
                <a:gd name="T8" fmla="*/ 91 w 182"/>
                <a:gd name="T9" fmla="*/ 182 h 182"/>
                <a:gd name="T10" fmla="*/ 0 w 182"/>
                <a:gd name="T1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2">
                  <a:moveTo>
                    <a:pt x="0" y="91"/>
                  </a:moveTo>
                  <a:cubicBezTo>
                    <a:pt x="0" y="41"/>
                    <a:pt x="41" y="0"/>
                    <a:pt x="91" y="0"/>
                  </a:cubicBezTo>
                  <a:cubicBezTo>
                    <a:pt x="141" y="0"/>
                    <a:pt x="182" y="41"/>
                    <a:pt x="182" y="91"/>
                  </a:cubicBezTo>
                  <a:cubicBezTo>
                    <a:pt x="182" y="91"/>
                    <a:pt x="182" y="91"/>
                    <a:pt x="182" y="91"/>
                  </a:cubicBezTo>
                  <a:cubicBezTo>
                    <a:pt x="182" y="141"/>
                    <a:pt x="141" y="182"/>
                    <a:pt x="91" y="182"/>
                  </a:cubicBezTo>
                  <a:cubicBezTo>
                    <a:pt x="41" y="182"/>
                    <a:pt x="0" y="141"/>
                    <a:pt x="0" y="91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86" name="Freeform 207"/>
            <p:cNvSpPr>
              <a:spLocks noChangeArrowheads="1"/>
            </p:cNvSpPr>
            <p:nvPr/>
          </p:nvSpPr>
          <p:spPr bwMode="auto">
            <a:xfrm>
              <a:off x="205" y="944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87" name="Line 208"/>
            <p:cNvSpPr>
              <a:spLocks noChangeShapeType="1"/>
            </p:cNvSpPr>
            <p:nvPr/>
          </p:nvSpPr>
          <p:spPr bwMode="auto">
            <a:xfrm>
              <a:off x="12" y="978"/>
              <a:ext cx="454" cy="1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88" name="Line 209"/>
            <p:cNvSpPr>
              <a:spLocks noChangeShapeType="1"/>
            </p:cNvSpPr>
            <p:nvPr/>
          </p:nvSpPr>
          <p:spPr bwMode="auto">
            <a:xfrm>
              <a:off x="239" y="751"/>
              <a:ext cx="1" cy="453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89" name="Freeform 210"/>
            <p:cNvSpPr>
              <a:spLocks noChangeArrowheads="1"/>
            </p:cNvSpPr>
            <p:nvPr/>
          </p:nvSpPr>
          <p:spPr bwMode="auto">
            <a:xfrm>
              <a:off x="91" y="944"/>
              <a:ext cx="68" cy="68"/>
            </a:xfrm>
            <a:custGeom>
              <a:avLst/>
              <a:gdLst>
                <a:gd name="T0" fmla="*/ 0 w 181"/>
                <a:gd name="T1" fmla="*/ 91 h 182"/>
                <a:gd name="T2" fmla="*/ 91 w 181"/>
                <a:gd name="T3" fmla="*/ 0 h 182"/>
                <a:gd name="T4" fmla="*/ 181 w 181"/>
                <a:gd name="T5" fmla="*/ 91 h 182"/>
                <a:gd name="T6" fmla="*/ 181 w 181"/>
                <a:gd name="T7" fmla="*/ 91 h 182"/>
                <a:gd name="T8" fmla="*/ 91 w 181"/>
                <a:gd name="T9" fmla="*/ 182 h 182"/>
                <a:gd name="T10" fmla="*/ 0 w 181"/>
                <a:gd name="T1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cubicBezTo>
                    <a:pt x="0" y="41"/>
                    <a:pt x="40" y="0"/>
                    <a:pt x="91" y="0"/>
                  </a:cubicBezTo>
                  <a:cubicBezTo>
                    <a:pt x="141" y="0"/>
                    <a:pt x="181" y="41"/>
                    <a:pt x="181" y="91"/>
                  </a:cubicBezTo>
                  <a:cubicBezTo>
                    <a:pt x="181" y="91"/>
                    <a:pt x="181" y="91"/>
                    <a:pt x="181" y="91"/>
                  </a:cubicBezTo>
                  <a:cubicBezTo>
                    <a:pt x="181" y="141"/>
                    <a:pt x="141" y="182"/>
                    <a:pt x="91" y="182"/>
                  </a:cubicBezTo>
                  <a:cubicBezTo>
                    <a:pt x="40" y="182"/>
                    <a:pt x="0" y="141"/>
                    <a:pt x="0" y="9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90" name="Freeform 211"/>
            <p:cNvSpPr>
              <a:spLocks noChangeArrowheads="1"/>
            </p:cNvSpPr>
            <p:nvPr/>
          </p:nvSpPr>
          <p:spPr bwMode="auto">
            <a:xfrm>
              <a:off x="91" y="944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5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5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5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2"/>
                    <a:pt x="53" y="68"/>
                    <a:pt x="35" y="68"/>
                  </a:cubicBezTo>
                  <a:cubicBezTo>
                    <a:pt x="15" y="68"/>
                    <a:pt x="0" y="52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91" name="Freeform 212"/>
            <p:cNvSpPr>
              <a:spLocks noChangeArrowheads="1"/>
            </p:cNvSpPr>
            <p:nvPr/>
          </p:nvSpPr>
          <p:spPr bwMode="auto">
            <a:xfrm>
              <a:off x="91" y="1057"/>
              <a:ext cx="68" cy="68"/>
            </a:xfrm>
            <a:custGeom>
              <a:avLst/>
              <a:gdLst>
                <a:gd name="T0" fmla="*/ 0 w 181"/>
                <a:gd name="T1" fmla="*/ 90 h 181"/>
                <a:gd name="T2" fmla="*/ 91 w 181"/>
                <a:gd name="T3" fmla="*/ 0 h 181"/>
                <a:gd name="T4" fmla="*/ 181 w 181"/>
                <a:gd name="T5" fmla="*/ 90 h 181"/>
                <a:gd name="T6" fmla="*/ 181 w 181"/>
                <a:gd name="T7" fmla="*/ 90 h 181"/>
                <a:gd name="T8" fmla="*/ 91 w 181"/>
                <a:gd name="T9" fmla="*/ 181 h 181"/>
                <a:gd name="T10" fmla="*/ 0 w 181"/>
                <a:gd name="T11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1">
                  <a:moveTo>
                    <a:pt x="0" y="90"/>
                  </a:moveTo>
                  <a:cubicBezTo>
                    <a:pt x="0" y="40"/>
                    <a:pt x="40" y="0"/>
                    <a:pt x="91" y="0"/>
                  </a:cubicBezTo>
                  <a:cubicBezTo>
                    <a:pt x="141" y="0"/>
                    <a:pt x="181" y="40"/>
                    <a:pt x="181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1" y="140"/>
                    <a:pt x="141" y="181"/>
                    <a:pt x="91" y="181"/>
                  </a:cubicBezTo>
                  <a:cubicBezTo>
                    <a:pt x="40" y="181"/>
                    <a:pt x="0" y="140"/>
                    <a:pt x="0" y="90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92" name="Freeform 213"/>
            <p:cNvSpPr>
              <a:spLocks noChangeArrowheads="1"/>
            </p:cNvSpPr>
            <p:nvPr/>
          </p:nvSpPr>
          <p:spPr bwMode="auto">
            <a:xfrm>
              <a:off x="91" y="1057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5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5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5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3"/>
                    <a:pt x="53" y="68"/>
                    <a:pt x="35" y="68"/>
                  </a:cubicBezTo>
                  <a:cubicBezTo>
                    <a:pt x="15" y="68"/>
                    <a:pt x="0" y="53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93" name="Freeform 214"/>
            <p:cNvSpPr>
              <a:spLocks noChangeArrowheads="1"/>
            </p:cNvSpPr>
            <p:nvPr/>
          </p:nvSpPr>
          <p:spPr bwMode="auto">
            <a:xfrm>
              <a:off x="205" y="1057"/>
              <a:ext cx="68" cy="68"/>
            </a:xfrm>
            <a:custGeom>
              <a:avLst/>
              <a:gdLst>
                <a:gd name="T0" fmla="*/ 0 w 182"/>
                <a:gd name="T1" fmla="*/ 90 h 181"/>
                <a:gd name="T2" fmla="*/ 91 w 182"/>
                <a:gd name="T3" fmla="*/ 0 h 181"/>
                <a:gd name="T4" fmla="*/ 182 w 182"/>
                <a:gd name="T5" fmla="*/ 90 h 181"/>
                <a:gd name="T6" fmla="*/ 182 w 182"/>
                <a:gd name="T7" fmla="*/ 90 h 181"/>
                <a:gd name="T8" fmla="*/ 91 w 182"/>
                <a:gd name="T9" fmla="*/ 181 h 181"/>
                <a:gd name="T10" fmla="*/ 0 w 182"/>
                <a:gd name="T11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1">
                  <a:moveTo>
                    <a:pt x="0" y="90"/>
                  </a:move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2" y="40"/>
                    <a:pt x="182" y="90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2" y="140"/>
                    <a:pt x="141" y="181"/>
                    <a:pt x="91" y="181"/>
                  </a:cubicBezTo>
                  <a:cubicBezTo>
                    <a:pt x="41" y="181"/>
                    <a:pt x="0" y="140"/>
                    <a:pt x="0" y="90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94" name="Freeform 215"/>
            <p:cNvSpPr>
              <a:spLocks noChangeArrowheads="1"/>
            </p:cNvSpPr>
            <p:nvPr/>
          </p:nvSpPr>
          <p:spPr bwMode="auto">
            <a:xfrm>
              <a:off x="205" y="1057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Thinning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53</a:t>
            </a:fld>
            <a:endParaRPr lang="en-US" dirty="0"/>
          </a:p>
        </p:txBody>
      </p:sp>
      <p:cxnSp>
        <p:nvCxnSpPr>
          <p:cNvPr id="100354" name="直接箭头连接符 219"/>
          <p:cNvCxnSpPr>
            <a:cxnSpLocks noChangeShapeType="1"/>
          </p:cNvCxnSpPr>
          <p:nvPr/>
        </p:nvCxnSpPr>
        <p:spPr bwMode="auto">
          <a:xfrm flipV="1">
            <a:off x="4776788" y="2360613"/>
            <a:ext cx="577850" cy="127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tailEnd type="arrow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355" name="直接箭头连接符 220"/>
          <p:cNvCxnSpPr>
            <a:cxnSpLocks noChangeShapeType="1"/>
          </p:cNvCxnSpPr>
          <p:nvPr/>
        </p:nvCxnSpPr>
        <p:spPr bwMode="auto">
          <a:xfrm flipV="1">
            <a:off x="6546850" y="2360613"/>
            <a:ext cx="579438" cy="127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tailEnd type="arrow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356" name="直接箭头连接符 265"/>
          <p:cNvCxnSpPr>
            <a:cxnSpLocks noChangeShapeType="1"/>
          </p:cNvCxnSpPr>
          <p:nvPr/>
        </p:nvCxnSpPr>
        <p:spPr bwMode="auto">
          <a:xfrm rot="16200000" flipH="1">
            <a:off x="8544720" y="3247232"/>
            <a:ext cx="358775" cy="11113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tailEnd type="arrow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357" name="直接箭头连接符 266"/>
          <p:cNvCxnSpPr>
            <a:cxnSpLocks noChangeShapeType="1"/>
          </p:cNvCxnSpPr>
          <p:nvPr/>
        </p:nvCxnSpPr>
        <p:spPr bwMode="auto">
          <a:xfrm rot="5400000">
            <a:off x="8542338" y="4646613"/>
            <a:ext cx="381000" cy="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tailEnd type="arrow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358" name="直接箭头连接符 269"/>
          <p:cNvCxnSpPr>
            <a:cxnSpLocks noChangeShapeType="1"/>
          </p:cNvCxnSpPr>
          <p:nvPr/>
        </p:nvCxnSpPr>
        <p:spPr bwMode="auto">
          <a:xfrm flipV="1">
            <a:off x="4879975" y="5845176"/>
            <a:ext cx="579438" cy="11113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359" name="直接箭头连接符 270"/>
          <p:cNvCxnSpPr>
            <a:cxnSpLocks noChangeShapeType="1"/>
          </p:cNvCxnSpPr>
          <p:nvPr/>
        </p:nvCxnSpPr>
        <p:spPr bwMode="auto">
          <a:xfrm flipV="1">
            <a:off x="6651625" y="5845176"/>
            <a:ext cx="579438" cy="11113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0360" name="Group 73"/>
          <p:cNvGrpSpPr/>
          <p:nvPr/>
        </p:nvGrpSpPr>
        <p:grpSpPr bwMode="auto">
          <a:xfrm>
            <a:off x="5597525" y="2001839"/>
            <a:ext cx="719138" cy="719137"/>
            <a:chOff x="579" y="751"/>
            <a:chExt cx="453" cy="453"/>
          </a:xfrm>
        </p:grpSpPr>
        <p:sp>
          <p:nvSpPr>
            <p:cNvPr id="100361" name="Freeform 74"/>
            <p:cNvSpPr>
              <a:spLocks noChangeArrowheads="1"/>
            </p:cNvSpPr>
            <p:nvPr/>
          </p:nvSpPr>
          <p:spPr bwMode="auto">
            <a:xfrm>
              <a:off x="885" y="944"/>
              <a:ext cx="68" cy="68"/>
            </a:xfrm>
            <a:custGeom>
              <a:avLst/>
              <a:gdLst>
                <a:gd name="T0" fmla="*/ 0 w 182"/>
                <a:gd name="T1" fmla="*/ 91 h 182"/>
                <a:gd name="T2" fmla="*/ 91 w 182"/>
                <a:gd name="T3" fmla="*/ 0 h 182"/>
                <a:gd name="T4" fmla="*/ 182 w 182"/>
                <a:gd name="T5" fmla="*/ 91 h 182"/>
                <a:gd name="T6" fmla="*/ 182 w 182"/>
                <a:gd name="T7" fmla="*/ 91 h 182"/>
                <a:gd name="T8" fmla="*/ 91 w 182"/>
                <a:gd name="T9" fmla="*/ 182 h 182"/>
                <a:gd name="T10" fmla="*/ 0 w 182"/>
                <a:gd name="T1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2">
                  <a:moveTo>
                    <a:pt x="0" y="91"/>
                  </a:moveTo>
                  <a:cubicBezTo>
                    <a:pt x="0" y="41"/>
                    <a:pt x="41" y="0"/>
                    <a:pt x="91" y="0"/>
                  </a:cubicBezTo>
                  <a:cubicBezTo>
                    <a:pt x="141" y="0"/>
                    <a:pt x="182" y="41"/>
                    <a:pt x="182" y="91"/>
                  </a:cubicBezTo>
                  <a:cubicBezTo>
                    <a:pt x="182" y="91"/>
                    <a:pt x="182" y="91"/>
                    <a:pt x="182" y="91"/>
                  </a:cubicBezTo>
                  <a:cubicBezTo>
                    <a:pt x="182" y="141"/>
                    <a:pt x="141" y="182"/>
                    <a:pt x="91" y="182"/>
                  </a:cubicBezTo>
                  <a:cubicBezTo>
                    <a:pt x="41" y="182"/>
                    <a:pt x="0" y="141"/>
                    <a:pt x="0" y="91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62" name="Freeform 75"/>
            <p:cNvSpPr>
              <a:spLocks noChangeArrowheads="1"/>
            </p:cNvSpPr>
            <p:nvPr/>
          </p:nvSpPr>
          <p:spPr bwMode="auto">
            <a:xfrm>
              <a:off x="885" y="944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63" name="Freeform 76"/>
            <p:cNvSpPr>
              <a:spLocks noChangeArrowheads="1"/>
            </p:cNvSpPr>
            <p:nvPr/>
          </p:nvSpPr>
          <p:spPr bwMode="auto">
            <a:xfrm>
              <a:off x="885" y="1057"/>
              <a:ext cx="68" cy="68"/>
            </a:xfrm>
            <a:custGeom>
              <a:avLst/>
              <a:gdLst>
                <a:gd name="T0" fmla="*/ 0 w 182"/>
                <a:gd name="T1" fmla="*/ 90 h 181"/>
                <a:gd name="T2" fmla="*/ 91 w 182"/>
                <a:gd name="T3" fmla="*/ 0 h 181"/>
                <a:gd name="T4" fmla="*/ 182 w 182"/>
                <a:gd name="T5" fmla="*/ 90 h 181"/>
                <a:gd name="T6" fmla="*/ 182 w 182"/>
                <a:gd name="T7" fmla="*/ 90 h 181"/>
                <a:gd name="T8" fmla="*/ 91 w 182"/>
                <a:gd name="T9" fmla="*/ 181 h 181"/>
                <a:gd name="T10" fmla="*/ 0 w 182"/>
                <a:gd name="T11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1">
                  <a:moveTo>
                    <a:pt x="0" y="90"/>
                  </a:move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2" y="40"/>
                    <a:pt x="182" y="90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2" y="140"/>
                    <a:pt x="141" y="181"/>
                    <a:pt x="91" y="181"/>
                  </a:cubicBezTo>
                  <a:cubicBezTo>
                    <a:pt x="41" y="181"/>
                    <a:pt x="0" y="140"/>
                    <a:pt x="0" y="90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64" name="Freeform 77"/>
            <p:cNvSpPr>
              <a:spLocks noChangeArrowheads="1"/>
            </p:cNvSpPr>
            <p:nvPr/>
          </p:nvSpPr>
          <p:spPr bwMode="auto">
            <a:xfrm>
              <a:off x="885" y="1057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65" name="Freeform 78"/>
            <p:cNvSpPr>
              <a:spLocks noChangeArrowheads="1"/>
            </p:cNvSpPr>
            <p:nvPr/>
          </p:nvSpPr>
          <p:spPr bwMode="auto">
            <a:xfrm>
              <a:off x="885" y="830"/>
              <a:ext cx="68" cy="68"/>
            </a:xfrm>
            <a:custGeom>
              <a:avLst/>
              <a:gdLst>
                <a:gd name="T0" fmla="*/ 0 w 182"/>
                <a:gd name="T1" fmla="*/ 91 h 181"/>
                <a:gd name="T2" fmla="*/ 91 w 182"/>
                <a:gd name="T3" fmla="*/ 0 h 181"/>
                <a:gd name="T4" fmla="*/ 182 w 182"/>
                <a:gd name="T5" fmla="*/ 91 h 181"/>
                <a:gd name="T6" fmla="*/ 182 w 182"/>
                <a:gd name="T7" fmla="*/ 91 h 181"/>
                <a:gd name="T8" fmla="*/ 91 w 182"/>
                <a:gd name="T9" fmla="*/ 181 h 181"/>
                <a:gd name="T10" fmla="*/ 0 w 182"/>
                <a:gd name="T11" fmla="*/ 9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1">
                  <a:moveTo>
                    <a:pt x="0" y="91"/>
                  </a:move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2" y="40"/>
                    <a:pt x="182" y="91"/>
                  </a:cubicBezTo>
                  <a:cubicBezTo>
                    <a:pt x="182" y="91"/>
                    <a:pt x="182" y="91"/>
                    <a:pt x="182" y="91"/>
                  </a:cubicBezTo>
                  <a:cubicBezTo>
                    <a:pt x="182" y="141"/>
                    <a:pt x="141" y="181"/>
                    <a:pt x="91" y="181"/>
                  </a:cubicBezTo>
                  <a:cubicBezTo>
                    <a:pt x="41" y="181"/>
                    <a:pt x="0" y="141"/>
                    <a:pt x="0" y="91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66" name="Freeform 79"/>
            <p:cNvSpPr>
              <a:spLocks noChangeArrowheads="1"/>
            </p:cNvSpPr>
            <p:nvPr/>
          </p:nvSpPr>
          <p:spPr bwMode="auto">
            <a:xfrm>
              <a:off x="885" y="830"/>
              <a:ext cx="68" cy="68"/>
            </a:xfrm>
            <a:custGeom>
              <a:avLst/>
              <a:gdLst>
                <a:gd name="T0" fmla="*/ 0 w 68"/>
                <a:gd name="T1" fmla="*/ 35 h 68"/>
                <a:gd name="T2" fmla="*/ 34 w 68"/>
                <a:gd name="T3" fmla="*/ 0 h 68"/>
                <a:gd name="T4" fmla="*/ 68 w 68"/>
                <a:gd name="T5" fmla="*/ 35 h 68"/>
                <a:gd name="T6" fmla="*/ 68 w 68"/>
                <a:gd name="T7" fmla="*/ 35 h 68"/>
                <a:gd name="T8" fmla="*/ 34 w 68"/>
                <a:gd name="T9" fmla="*/ 68 h 68"/>
                <a:gd name="T10" fmla="*/ 0 w 68"/>
                <a:gd name="T11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5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5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67" name="Freeform 80"/>
            <p:cNvSpPr>
              <a:spLocks noChangeArrowheads="1"/>
            </p:cNvSpPr>
            <p:nvPr/>
          </p:nvSpPr>
          <p:spPr bwMode="auto">
            <a:xfrm>
              <a:off x="772" y="944"/>
              <a:ext cx="68" cy="68"/>
            </a:xfrm>
            <a:custGeom>
              <a:avLst/>
              <a:gdLst>
                <a:gd name="T0" fmla="*/ 0 w 181"/>
                <a:gd name="T1" fmla="*/ 91 h 182"/>
                <a:gd name="T2" fmla="*/ 91 w 181"/>
                <a:gd name="T3" fmla="*/ 0 h 182"/>
                <a:gd name="T4" fmla="*/ 181 w 181"/>
                <a:gd name="T5" fmla="*/ 91 h 182"/>
                <a:gd name="T6" fmla="*/ 181 w 181"/>
                <a:gd name="T7" fmla="*/ 91 h 182"/>
                <a:gd name="T8" fmla="*/ 91 w 181"/>
                <a:gd name="T9" fmla="*/ 182 h 182"/>
                <a:gd name="T10" fmla="*/ 0 w 181"/>
                <a:gd name="T1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cubicBezTo>
                    <a:pt x="0" y="41"/>
                    <a:pt x="41" y="0"/>
                    <a:pt x="91" y="0"/>
                  </a:cubicBezTo>
                  <a:cubicBezTo>
                    <a:pt x="141" y="0"/>
                    <a:pt x="181" y="41"/>
                    <a:pt x="181" y="91"/>
                  </a:cubicBezTo>
                  <a:cubicBezTo>
                    <a:pt x="181" y="91"/>
                    <a:pt x="181" y="91"/>
                    <a:pt x="181" y="91"/>
                  </a:cubicBezTo>
                  <a:cubicBezTo>
                    <a:pt x="181" y="141"/>
                    <a:pt x="141" y="182"/>
                    <a:pt x="91" y="182"/>
                  </a:cubicBezTo>
                  <a:cubicBezTo>
                    <a:pt x="41" y="182"/>
                    <a:pt x="0" y="141"/>
                    <a:pt x="0" y="91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68" name="Freeform 81"/>
            <p:cNvSpPr>
              <a:spLocks noChangeArrowheads="1"/>
            </p:cNvSpPr>
            <p:nvPr/>
          </p:nvSpPr>
          <p:spPr bwMode="auto">
            <a:xfrm>
              <a:off x="772" y="944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69" name="Line 82"/>
            <p:cNvSpPr>
              <a:spLocks noChangeShapeType="1"/>
            </p:cNvSpPr>
            <p:nvPr/>
          </p:nvSpPr>
          <p:spPr bwMode="auto">
            <a:xfrm>
              <a:off x="579" y="978"/>
              <a:ext cx="453" cy="1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70" name="Line 83"/>
            <p:cNvSpPr>
              <a:spLocks noChangeShapeType="1"/>
            </p:cNvSpPr>
            <p:nvPr/>
          </p:nvSpPr>
          <p:spPr bwMode="auto">
            <a:xfrm>
              <a:off x="806" y="751"/>
              <a:ext cx="1" cy="453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71" name="Freeform 84"/>
            <p:cNvSpPr>
              <a:spLocks noChangeArrowheads="1"/>
            </p:cNvSpPr>
            <p:nvPr/>
          </p:nvSpPr>
          <p:spPr bwMode="auto">
            <a:xfrm>
              <a:off x="658" y="830"/>
              <a:ext cx="68" cy="68"/>
            </a:xfrm>
            <a:custGeom>
              <a:avLst/>
              <a:gdLst>
                <a:gd name="T0" fmla="*/ 0 w 181"/>
                <a:gd name="T1" fmla="*/ 91 h 181"/>
                <a:gd name="T2" fmla="*/ 90 w 181"/>
                <a:gd name="T3" fmla="*/ 0 h 181"/>
                <a:gd name="T4" fmla="*/ 181 w 181"/>
                <a:gd name="T5" fmla="*/ 91 h 181"/>
                <a:gd name="T6" fmla="*/ 181 w 181"/>
                <a:gd name="T7" fmla="*/ 91 h 181"/>
                <a:gd name="T8" fmla="*/ 90 w 181"/>
                <a:gd name="T9" fmla="*/ 181 h 181"/>
                <a:gd name="T10" fmla="*/ 0 w 181"/>
                <a:gd name="T11" fmla="*/ 9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1">
                  <a:moveTo>
                    <a:pt x="0" y="91"/>
                  </a:moveTo>
                  <a:cubicBezTo>
                    <a:pt x="0" y="40"/>
                    <a:pt x="40" y="0"/>
                    <a:pt x="90" y="0"/>
                  </a:cubicBezTo>
                  <a:cubicBezTo>
                    <a:pt x="140" y="0"/>
                    <a:pt x="181" y="40"/>
                    <a:pt x="181" y="91"/>
                  </a:cubicBezTo>
                  <a:cubicBezTo>
                    <a:pt x="181" y="91"/>
                    <a:pt x="181" y="91"/>
                    <a:pt x="181" y="91"/>
                  </a:cubicBezTo>
                  <a:cubicBezTo>
                    <a:pt x="181" y="141"/>
                    <a:pt x="140" y="181"/>
                    <a:pt x="90" y="181"/>
                  </a:cubicBezTo>
                  <a:cubicBezTo>
                    <a:pt x="40" y="181"/>
                    <a:pt x="0" y="141"/>
                    <a:pt x="0" y="9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72" name="Freeform 85"/>
            <p:cNvSpPr>
              <a:spLocks noChangeArrowheads="1"/>
            </p:cNvSpPr>
            <p:nvPr/>
          </p:nvSpPr>
          <p:spPr bwMode="auto">
            <a:xfrm>
              <a:off x="658" y="830"/>
              <a:ext cx="68" cy="68"/>
            </a:xfrm>
            <a:custGeom>
              <a:avLst/>
              <a:gdLst>
                <a:gd name="T0" fmla="*/ 0 w 68"/>
                <a:gd name="T1" fmla="*/ 35 h 68"/>
                <a:gd name="T2" fmla="*/ 34 w 68"/>
                <a:gd name="T3" fmla="*/ 0 h 68"/>
                <a:gd name="T4" fmla="*/ 68 w 68"/>
                <a:gd name="T5" fmla="*/ 35 h 68"/>
                <a:gd name="T6" fmla="*/ 68 w 68"/>
                <a:gd name="T7" fmla="*/ 35 h 68"/>
                <a:gd name="T8" fmla="*/ 34 w 68"/>
                <a:gd name="T9" fmla="*/ 68 h 68"/>
                <a:gd name="T10" fmla="*/ 0 w 68"/>
                <a:gd name="T11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5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5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73" name="Freeform 86"/>
            <p:cNvSpPr>
              <a:spLocks noChangeArrowheads="1"/>
            </p:cNvSpPr>
            <p:nvPr/>
          </p:nvSpPr>
          <p:spPr bwMode="auto">
            <a:xfrm>
              <a:off x="658" y="944"/>
              <a:ext cx="68" cy="68"/>
            </a:xfrm>
            <a:custGeom>
              <a:avLst/>
              <a:gdLst>
                <a:gd name="T0" fmla="*/ 0 w 181"/>
                <a:gd name="T1" fmla="*/ 91 h 182"/>
                <a:gd name="T2" fmla="*/ 90 w 181"/>
                <a:gd name="T3" fmla="*/ 0 h 182"/>
                <a:gd name="T4" fmla="*/ 181 w 181"/>
                <a:gd name="T5" fmla="*/ 91 h 182"/>
                <a:gd name="T6" fmla="*/ 181 w 181"/>
                <a:gd name="T7" fmla="*/ 91 h 182"/>
                <a:gd name="T8" fmla="*/ 90 w 181"/>
                <a:gd name="T9" fmla="*/ 182 h 182"/>
                <a:gd name="T10" fmla="*/ 0 w 181"/>
                <a:gd name="T1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cubicBezTo>
                    <a:pt x="0" y="41"/>
                    <a:pt x="40" y="0"/>
                    <a:pt x="90" y="0"/>
                  </a:cubicBezTo>
                  <a:cubicBezTo>
                    <a:pt x="140" y="0"/>
                    <a:pt x="181" y="41"/>
                    <a:pt x="181" y="91"/>
                  </a:cubicBezTo>
                  <a:cubicBezTo>
                    <a:pt x="181" y="91"/>
                    <a:pt x="181" y="91"/>
                    <a:pt x="181" y="91"/>
                  </a:cubicBezTo>
                  <a:cubicBezTo>
                    <a:pt x="181" y="141"/>
                    <a:pt x="140" y="182"/>
                    <a:pt x="90" y="182"/>
                  </a:cubicBezTo>
                  <a:cubicBezTo>
                    <a:pt x="40" y="182"/>
                    <a:pt x="0" y="141"/>
                    <a:pt x="0" y="9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74" name="Freeform 87"/>
            <p:cNvSpPr>
              <a:spLocks noChangeArrowheads="1"/>
            </p:cNvSpPr>
            <p:nvPr/>
          </p:nvSpPr>
          <p:spPr bwMode="auto">
            <a:xfrm>
              <a:off x="658" y="944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75" name="Freeform 88"/>
            <p:cNvSpPr>
              <a:spLocks noChangeArrowheads="1"/>
            </p:cNvSpPr>
            <p:nvPr/>
          </p:nvSpPr>
          <p:spPr bwMode="auto">
            <a:xfrm>
              <a:off x="658" y="1057"/>
              <a:ext cx="68" cy="68"/>
            </a:xfrm>
            <a:custGeom>
              <a:avLst/>
              <a:gdLst>
                <a:gd name="T0" fmla="*/ 0 w 181"/>
                <a:gd name="T1" fmla="*/ 90 h 181"/>
                <a:gd name="T2" fmla="*/ 90 w 181"/>
                <a:gd name="T3" fmla="*/ 0 h 181"/>
                <a:gd name="T4" fmla="*/ 181 w 181"/>
                <a:gd name="T5" fmla="*/ 90 h 181"/>
                <a:gd name="T6" fmla="*/ 181 w 181"/>
                <a:gd name="T7" fmla="*/ 90 h 181"/>
                <a:gd name="T8" fmla="*/ 90 w 181"/>
                <a:gd name="T9" fmla="*/ 181 h 181"/>
                <a:gd name="T10" fmla="*/ 0 w 181"/>
                <a:gd name="T11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1">
                  <a:moveTo>
                    <a:pt x="0" y="90"/>
                  </a:moveTo>
                  <a:cubicBezTo>
                    <a:pt x="0" y="40"/>
                    <a:pt x="40" y="0"/>
                    <a:pt x="90" y="0"/>
                  </a:cubicBezTo>
                  <a:cubicBezTo>
                    <a:pt x="140" y="0"/>
                    <a:pt x="181" y="40"/>
                    <a:pt x="181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1" y="140"/>
                    <a:pt x="140" y="181"/>
                    <a:pt x="90" y="181"/>
                  </a:cubicBezTo>
                  <a:cubicBezTo>
                    <a:pt x="40" y="181"/>
                    <a:pt x="0" y="140"/>
                    <a:pt x="0" y="90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76" name="Freeform 89"/>
            <p:cNvSpPr>
              <a:spLocks noChangeArrowheads="1"/>
            </p:cNvSpPr>
            <p:nvPr/>
          </p:nvSpPr>
          <p:spPr bwMode="auto">
            <a:xfrm>
              <a:off x="658" y="1057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0377" name="Group 90"/>
          <p:cNvGrpSpPr/>
          <p:nvPr/>
        </p:nvGrpSpPr>
        <p:grpSpPr bwMode="auto">
          <a:xfrm>
            <a:off x="8391525" y="3589339"/>
            <a:ext cx="719138" cy="719137"/>
            <a:chOff x="1146" y="751"/>
            <a:chExt cx="453" cy="453"/>
          </a:xfrm>
        </p:grpSpPr>
        <p:sp>
          <p:nvSpPr>
            <p:cNvPr id="100378" name="Freeform 91"/>
            <p:cNvSpPr>
              <a:spLocks noChangeArrowheads="1"/>
            </p:cNvSpPr>
            <p:nvPr/>
          </p:nvSpPr>
          <p:spPr bwMode="auto">
            <a:xfrm>
              <a:off x="1339" y="1057"/>
              <a:ext cx="68" cy="68"/>
            </a:xfrm>
            <a:custGeom>
              <a:avLst/>
              <a:gdLst>
                <a:gd name="T0" fmla="*/ 0 w 181"/>
                <a:gd name="T1" fmla="*/ 90 h 181"/>
                <a:gd name="T2" fmla="*/ 90 w 181"/>
                <a:gd name="T3" fmla="*/ 0 h 181"/>
                <a:gd name="T4" fmla="*/ 181 w 181"/>
                <a:gd name="T5" fmla="*/ 90 h 181"/>
                <a:gd name="T6" fmla="*/ 181 w 181"/>
                <a:gd name="T7" fmla="*/ 90 h 181"/>
                <a:gd name="T8" fmla="*/ 90 w 181"/>
                <a:gd name="T9" fmla="*/ 181 h 181"/>
                <a:gd name="T10" fmla="*/ 0 w 181"/>
                <a:gd name="T11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1">
                  <a:moveTo>
                    <a:pt x="0" y="90"/>
                  </a:moveTo>
                  <a:cubicBezTo>
                    <a:pt x="0" y="40"/>
                    <a:pt x="40" y="0"/>
                    <a:pt x="90" y="0"/>
                  </a:cubicBezTo>
                  <a:cubicBezTo>
                    <a:pt x="141" y="0"/>
                    <a:pt x="181" y="40"/>
                    <a:pt x="181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1" y="140"/>
                    <a:pt x="141" y="181"/>
                    <a:pt x="90" y="181"/>
                  </a:cubicBezTo>
                  <a:cubicBezTo>
                    <a:pt x="40" y="181"/>
                    <a:pt x="0" y="140"/>
                    <a:pt x="0" y="90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79" name="Freeform 92"/>
            <p:cNvSpPr>
              <a:spLocks noChangeArrowheads="1"/>
            </p:cNvSpPr>
            <p:nvPr/>
          </p:nvSpPr>
          <p:spPr bwMode="auto">
            <a:xfrm>
              <a:off x="1339" y="1057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3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3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3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3"/>
                    <a:pt x="53" y="68"/>
                    <a:pt x="33" y="68"/>
                  </a:cubicBezTo>
                  <a:cubicBezTo>
                    <a:pt x="15" y="68"/>
                    <a:pt x="0" y="53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80" name="Freeform 93"/>
            <p:cNvSpPr>
              <a:spLocks noChangeArrowheads="1"/>
            </p:cNvSpPr>
            <p:nvPr/>
          </p:nvSpPr>
          <p:spPr bwMode="auto">
            <a:xfrm>
              <a:off x="1452" y="1057"/>
              <a:ext cx="68" cy="68"/>
            </a:xfrm>
            <a:custGeom>
              <a:avLst/>
              <a:gdLst>
                <a:gd name="T0" fmla="*/ 0 w 182"/>
                <a:gd name="T1" fmla="*/ 90 h 181"/>
                <a:gd name="T2" fmla="*/ 91 w 182"/>
                <a:gd name="T3" fmla="*/ 0 h 181"/>
                <a:gd name="T4" fmla="*/ 182 w 182"/>
                <a:gd name="T5" fmla="*/ 90 h 181"/>
                <a:gd name="T6" fmla="*/ 182 w 182"/>
                <a:gd name="T7" fmla="*/ 90 h 181"/>
                <a:gd name="T8" fmla="*/ 91 w 182"/>
                <a:gd name="T9" fmla="*/ 181 h 181"/>
                <a:gd name="T10" fmla="*/ 0 w 182"/>
                <a:gd name="T11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1">
                  <a:moveTo>
                    <a:pt x="0" y="90"/>
                  </a:move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2" y="40"/>
                    <a:pt x="182" y="90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2" y="140"/>
                    <a:pt x="141" y="181"/>
                    <a:pt x="91" y="181"/>
                  </a:cubicBezTo>
                  <a:cubicBezTo>
                    <a:pt x="41" y="181"/>
                    <a:pt x="0" y="140"/>
                    <a:pt x="0" y="90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81" name="Freeform 94"/>
            <p:cNvSpPr>
              <a:spLocks noChangeArrowheads="1"/>
            </p:cNvSpPr>
            <p:nvPr/>
          </p:nvSpPr>
          <p:spPr bwMode="auto">
            <a:xfrm>
              <a:off x="1452" y="1057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82" name="Freeform 95"/>
            <p:cNvSpPr>
              <a:spLocks noChangeArrowheads="1"/>
            </p:cNvSpPr>
            <p:nvPr/>
          </p:nvSpPr>
          <p:spPr bwMode="auto">
            <a:xfrm>
              <a:off x="1452" y="944"/>
              <a:ext cx="68" cy="68"/>
            </a:xfrm>
            <a:custGeom>
              <a:avLst/>
              <a:gdLst>
                <a:gd name="T0" fmla="*/ 0 w 182"/>
                <a:gd name="T1" fmla="*/ 91 h 182"/>
                <a:gd name="T2" fmla="*/ 91 w 182"/>
                <a:gd name="T3" fmla="*/ 0 h 182"/>
                <a:gd name="T4" fmla="*/ 182 w 182"/>
                <a:gd name="T5" fmla="*/ 91 h 182"/>
                <a:gd name="T6" fmla="*/ 182 w 182"/>
                <a:gd name="T7" fmla="*/ 91 h 182"/>
                <a:gd name="T8" fmla="*/ 91 w 182"/>
                <a:gd name="T9" fmla="*/ 182 h 182"/>
                <a:gd name="T10" fmla="*/ 0 w 182"/>
                <a:gd name="T1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2">
                  <a:moveTo>
                    <a:pt x="0" y="91"/>
                  </a:moveTo>
                  <a:cubicBezTo>
                    <a:pt x="0" y="41"/>
                    <a:pt x="41" y="0"/>
                    <a:pt x="91" y="0"/>
                  </a:cubicBezTo>
                  <a:cubicBezTo>
                    <a:pt x="141" y="0"/>
                    <a:pt x="182" y="41"/>
                    <a:pt x="182" y="91"/>
                  </a:cubicBezTo>
                  <a:cubicBezTo>
                    <a:pt x="182" y="91"/>
                    <a:pt x="182" y="91"/>
                    <a:pt x="182" y="91"/>
                  </a:cubicBezTo>
                  <a:cubicBezTo>
                    <a:pt x="182" y="141"/>
                    <a:pt x="141" y="182"/>
                    <a:pt x="91" y="182"/>
                  </a:cubicBezTo>
                  <a:cubicBezTo>
                    <a:pt x="41" y="182"/>
                    <a:pt x="0" y="141"/>
                    <a:pt x="0" y="91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83" name="Freeform 96"/>
            <p:cNvSpPr>
              <a:spLocks noChangeArrowheads="1"/>
            </p:cNvSpPr>
            <p:nvPr/>
          </p:nvSpPr>
          <p:spPr bwMode="auto">
            <a:xfrm>
              <a:off x="1452" y="944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84" name="Freeform 97"/>
            <p:cNvSpPr>
              <a:spLocks noChangeArrowheads="1"/>
            </p:cNvSpPr>
            <p:nvPr/>
          </p:nvSpPr>
          <p:spPr bwMode="auto">
            <a:xfrm>
              <a:off x="1339" y="944"/>
              <a:ext cx="68" cy="68"/>
            </a:xfrm>
            <a:custGeom>
              <a:avLst/>
              <a:gdLst>
                <a:gd name="T0" fmla="*/ 0 w 181"/>
                <a:gd name="T1" fmla="*/ 91 h 182"/>
                <a:gd name="T2" fmla="*/ 90 w 181"/>
                <a:gd name="T3" fmla="*/ 0 h 182"/>
                <a:gd name="T4" fmla="*/ 181 w 181"/>
                <a:gd name="T5" fmla="*/ 91 h 182"/>
                <a:gd name="T6" fmla="*/ 181 w 181"/>
                <a:gd name="T7" fmla="*/ 91 h 182"/>
                <a:gd name="T8" fmla="*/ 90 w 181"/>
                <a:gd name="T9" fmla="*/ 182 h 182"/>
                <a:gd name="T10" fmla="*/ 0 w 181"/>
                <a:gd name="T1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cubicBezTo>
                    <a:pt x="0" y="41"/>
                    <a:pt x="40" y="0"/>
                    <a:pt x="90" y="0"/>
                  </a:cubicBezTo>
                  <a:cubicBezTo>
                    <a:pt x="141" y="0"/>
                    <a:pt x="181" y="41"/>
                    <a:pt x="181" y="91"/>
                  </a:cubicBezTo>
                  <a:cubicBezTo>
                    <a:pt x="181" y="91"/>
                    <a:pt x="181" y="91"/>
                    <a:pt x="181" y="91"/>
                  </a:cubicBezTo>
                  <a:cubicBezTo>
                    <a:pt x="181" y="141"/>
                    <a:pt x="141" y="182"/>
                    <a:pt x="90" y="182"/>
                  </a:cubicBezTo>
                  <a:cubicBezTo>
                    <a:pt x="40" y="182"/>
                    <a:pt x="0" y="141"/>
                    <a:pt x="0" y="91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85" name="Freeform 98"/>
            <p:cNvSpPr>
              <a:spLocks noChangeArrowheads="1"/>
            </p:cNvSpPr>
            <p:nvPr/>
          </p:nvSpPr>
          <p:spPr bwMode="auto">
            <a:xfrm>
              <a:off x="1339" y="944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3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3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3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2"/>
                    <a:pt x="53" y="68"/>
                    <a:pt x="33" y="68"/>
                  </a:cubicBezTo>
                  <a:cubicBezTo>
                    <a:pt x="15" y="68"/>
                    <a:pt x="0" y="52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86" name="Line 99"/>
            <p:cNvSpPr>
              <a:spLocks noChangeShapeType="1"/>
            </p:cNvSpPr>
            <p:nvPr/>
          </p:nvSpPr>
          <p:spPr bwMode="auto">
            <a:xfrm>
              <a:off x="1146" y="978"/>
              <a:ext cx="453" cy="1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87" name="Line 100"/>
            <p:cNvSpPr>
              <a:spLocks noChangeShapeType="1"/>
            </p:cNvSpPr>
            <p:nvPr/>
          </p:nvSpPr>
          <p:spPr bwMode="auto">
            <a:xfrm>
              <a:off x="1372" y="751"/>
              <a:ext cx="1" cy="453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88" name="Freeform 101"/>
            <p:cNvSpPr>
              <a:spLocks noChangeArrowheads="1"/>
            </p:cNvSpPr>
            <p:nvPr/>
          </p:nvSpPr>
          <p:spPr bwMode="auto">
            <a:xfrm>
              <a:off x="1225" y="830"/>
              <a:ext cx="68" cy="68"/>
            </a:xfrm>
            <a:custGeom>
              <a:avLst/>
              <a:gdLst>
                <a:gd name="T0" fmla="*/ 0 w 182"/>
                <a:gd name="T1" fmla="*/ 91 h 181"/>
                <a:gd name="T2" fmla="*/ 91 w 182"/>
                <a:gd name="T3" fmla="*/ 0 h 181"/>
                <a:gd name="T4" fmla="*/ 182 w 182"/>
                <a:gd name="T5" fmla="*/ 91 h 181"/>
                <a:gd name="T6" fmla="*/ 182 w 182"/>
                <a:gd name="T7" fmla="*/ 91 h 181"/>
                <a:gd name="T8" fmla="*/ 91 w 182"/>
                <a:gd name="T9" fmla="*/ 181 h 181"/>
                <a:gd name="T10" fmla="*/ 0 w 182"/>
                <a:gd name="T11" fmla="*/ 9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1">
                  <a:moveTo>
                    <a:pt x="0" y="91"/>
                  </a:move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2" y="40"/>
                    <a:pt x="182" y="91"/>
                  </a:cubicBezTo>
                  <a:cubicBezTo>
                    <a:pt x="182" y="91"/>
                    <a:pt x="182" y="91"/>
                    <a:pt x="182" y="91"/>
                  </a:cubicBezTo>
                  <a:cubicBezTo>
                    <a:pt x="182" y="141"/>
                    <a:pt x="141" y="181"/>
                    <a:pt x="91" y="181"/>
                  </a:cubicBezTo>
                  <a:cubicBezTo>
                    <a:pt x="41" y="181"/>
                    <a:pt x="0" y="141"/>
                    <a:pt x="0" y="9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89" name="Freeform 102"/>
            <p:cNvSpPr>
              <a:spLocks noChangeArrowheads="1"/>
            </p:cNvSpPr>
            <p:nvPr/>
          </p:nvSpPr>
          <p:spPr bwMode="auto">
            <a:xfrm>
              <a:off x="1225" y="830"/>
              <a:ext cx="68" cy="68"/>
            </a:xfrm>
            <a:custGeom>
              <a:avLst/>
              <a:gdLst>
                <a:gd name="T0" fmla="*/ 0 w 68"/>
                <a:gd name="T1" fmla="*/ 35 h 68"/>
                <a:gd name="T2" fmla="*/ 34 w 68"/>
                <a:gd name="T3" fmla="*/ 0 h 68"/>
                <a:gd name="T4" fmla="*/ 68 w 68"/>
                <a:gd name="T5" fmla="*/ 35 h 68"/>
                <a:gd name="T6" fmla="*/ 68 w 68"/>
                <a:gd name="T7" fmla="*/ 35 h 68"/>
                <a:gd name="T8" fmla="*/ 34 w 68"/>
                <a:gd name="T9" fmla="*/ 68 h 68"/>
                <a:gd name="T10" fmla="*/ 0 w 68"/>
                <a:gd name="T11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5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5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90" name="Freeform 103"/>
            <p:cNvSpPr>
              <a:spLocks noChangeArrowheads="1"/>
            </p:cNvSpPr>
            <p:nvPr/>
          </p:nvSpPr>
          <p:spPr bwMode="auto">
            <a:xfrm>
              <a:off x="1225" y="944"/>
              <a:ext cx="68" cy="68"/>
            </a:xfrm>
            <a:custGeom>
              <a:avLst/>
              <a:gdLst>
                <a:gd name="T0" fmla="*/ 0 w 182"/>
                <a:gd name="T1" fmla="*/ 91 h 182"/>
                <a:gd name="T2" fmla="*/ 91 w 182"/>
                <a:gd name="T3" fmla="*/ 0 h 182"/>
                <a:gd name="T4" fmla="*/ 182 w 182"/>
                <a:gd name="T5" fmla="*/ 91 h 182"/>
                <a:gd name="T6" fmla="*/ 182 w 182"/>
                <a:gd name="T7" fmla="*/ 91 h 182"/>
                <a:gd name="T8" fmla="*/ 91 w 182"/>
                <a:gd name="T9" fmla="*/ 182 h 182"/>
                <a:gd name="T10" fmla="*/ 0 w 182"/>
                <a:gd name="T1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2">
                  <a:moveTo>
                    <a:pt x="0" y="91"/>
                  </a:moveTo>
                  <a:cubicBezTo>
                    <a:pt x="0" y="41"/>
                    <a:pt x="41" y="0"/>
                    <a:pt x="91" y="0"/>
                  </a:cubicBezTo>
                  <a:cubicBezTo>
                    <a:pt x="141" y="0"/>
                    <a:pt x="182" y="41"/>
                    <a:pt x="182" y="91"/>
                  </a:cubicBezTo>
                  <a:cubicBezTo>
                    <a:pt x="182" y="91"/>
                    <a:pt x="182" y="91"/>
                    <a:pt x="182" y="91"/>
                  </a:cubicBezTo>
                  <a:cubicBezTo>
                    <a:pt x="182" y="141"/>
                    <a:pt x="141" y="182"/>
                    <a:pt x="91" y="182"/>
                  </a:cubicBezTo>
                  <a:cubicBezTo>
                    <a:pt x="41" y="182"/>
                    <a:pt x="0" y="141"/>
                    <a:pt x="0" y="9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91" name="Freeform 104"/>
            <p:cNvSpPr>
              <a:spLocks noChangeArrowheads="1"/>
            </p:cNvSpPr>
            <p:nvPr/>
          </p:nvSpPr>
          <p:spPr bwMode="auto">
            <a:xfrm>
              <a:off x="1225" y="944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92" name="Freeform 105"/>
            <p:cNvSpPr>
              <a:spLocks noChangeArrowheads="1"/>
            </p:cNvSpPr>
            <p:nvPr/>
          </p:nvSpPr>
          <p:spPr bwMode="auto">
            <a:xfrm>
              <a:off x="1339" y="830"/>
              <a:ext cx="68" cy="68"/>
            </a:xfrm>
            <a:custGeom>
              <a:avLst/>
              <a:gdLst>
                <a:gd name="T0" fmla="*/ 0 w 181"/>
                <a:gd name="T1" fmla="*/ 91 h 181"/>
                <a:gd name="T2" fmla="*/ 90 w 181"/>
                <a:gd name="T3" fmla="*/ 0 h 181"/>
                <a:gd name="T4" fmla="*/ 181 w 181"/>
                <a:gd name="T5" fmla="*/ 91 h 181"/>
                <a:gd name="T6" fmla="*/ 181 w 181"/>
                <a:gd name="T7" fmla="*/ 91 h 181"/>
                <a:gd name="T8" fmla="*/ 90 w 181"/>
                <a:gd name="T9" fmla="*/ 181 h 181"/>
                <a:gd name="T10" fmla="*/ 0 w 181"/>
                <a:gd name="T11" fmla="*/ 9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1">
                  <a:moveTo>
                    <a:pt x="0" y="91"/>
                  </a:moveTo>
                  <a:cubicBezTo>
                    <a:pt x="0" y="40"/>
                    <a:pt x="40" y="0"/>
                    <a:pt x="90" y="0"/>
                  </a:cubicBezTo>
                  <a:cubicBezTo>
                    <a:pt x="141" y="0"/>
                    <a:pt x="181" y="40"/>
                    <a:pt x="181" y="91"/>
                  </a:cubicBezTo>
                  <a:cubicBezTo>
                    <a:pt x="181" y="91"/>
                    <a:pt x="181" y="91"/>
                    <a:pt x="181" y="91"/>
                  </a:cubicBezTo>
                  <a:cubicBezTo>
                    <a:pt x="181" y="141"/>
                    <a:pt x="141" y="181"/>
                    <a:pt x="90" y="181"/>
                  </a:cubicBezTo>
                  <a:cubicBezTo>
                    <a:pt x="40" y="181"/>
                    <a:pt x="0" y="141"/>
                    <a:pt x="0" y="9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93" name="Freeform 106"/>
            <p:cNvSpPr>
              <a:spLocks noChangeArrowheads="1"/>
            </p:cNvSpPr>
            <p:nvPr/>
          </p:nvSpPr>
          <p:spPr bwMode="auto">
            <a:xfrm>
              <a:off x="1339" y="830"/>
              <a:ext cx="68" cy="68"/>
            </a:xfrm>
            <a:custGeom>
              <a:avLst/>
              <a:gdLst>
                <a:gd name="T0" fmla="*/ 0 w 68"/>
                <a:gd name="T1" fmla="*/ 35 h 68"/>
                <a:gd name="T2" fmla="*/ 33 w 68"/>
                <a:gd name="T3" fmla="*/ 0 h 68"/>
                <a:gd name="T4" fmla="*/ 68 w 68"/>
                <a:gd name="T5" fmla="*/ 35 h 68"/>
                <a:gd name="T6" fmla="*/ 68 w 68"/>
                <a:gd name="T7" fmla="*/ 35 h 68"/>
                <a:gd name="T8" fmla="*/ 33 w 68"/>
                <a:gd name="T9" fmla="*/ 68 h 68"/>
                <a:gd name="T10" fmla="*/ 0 w 68"/>
                <a:gd name="T11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5"/>
                  </a:moveTo>
                  <a:cubicBezTo>
                    <a:pt x="0" y="15"/>
                    <a:pt x="15" y="0"/>
                    <a:pt x="33" y="0"/>
                  </a:cubicBezTo>
                  <a:cubicBezTo>
                    <a:pt x="53" y="0"/>
                    <a:pt x="68" y="1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53"/>
                    <a:pt x="53" y="68"/>
                    <a:pt x="33" y="68"/>
                  </a:cubicBezTo>
                  <a:cubicBezTo>
                    <a:pt x="15" y="68"/>
                    <a:pt x="0" y="53"/>
                    <a:pt x="0" y="35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0394" name="组合 252"/>
          <p:cNvGrpSpPr/>
          <p:nvPr/>
        </p:nvGrpSpPr>
        <p:grpSpPr bwMode="auto">
          <a:xfrm>
            <a:off x="7721601" y="1435101"/>
            <a:ext cx="2447925" cy="1457325"/>
            <a:chOff x="6198327" y="1434438"/>
            <a:chExt cx="2447925" cy="1457325"/>
          </a:xfrm>
        </p:grpSpPr>
        <p:sp>
          <p:nvSpPr>
            <p:cNvPr id="100395" name="Rectangle 41"/>
            <p:cNvSpPr>
              <a:spLocks noChangeArrowheads="1"/>
            </p:cNvSpPr>
            <p:nvPr/>
          </p:nvSpPr>
          <p:spPr bwMode="auto">
            <a:xfrm>
              <a:off x="7141302" y="1434438"/>
              <a:ext cx="41678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000000"/>
                  </a:solidFill>
                  <a:latin typeface="宋体" panose="02010600030101010101" pitchFamily="2" charset="-122"/>
                </a:rPr>
                <a:t>S1:7</a:t>
              </a:r>
              <a:endParaRPr lang="en-US" altLang="zh-CN"/>
            </a:p>
          </p:txBody>
        </p:sp>
        <p:sp>
          <p:nvSpPr>
            <p:cNvPr id="100396" name="Freeform 42"/>
            <p:cNvSpPr>
              <a:spLocks noChangeArrowheads="1"/>
            </p:cNvSpPr>
            <p:nvPr/>
          </p:nvSpPr>
          <p:spPr bwMode="auto">
            <a:xfrm>
              <a:off x="6201502" y="2061500"/>
              <a:ext cx="138113" cy="127000"/>
            </a:xfrm>
            <a:custGeom>
              <a:avLst/>
              <a:gdLst>
                <a:gd name="T0" fmla="*/ 0 w 87"/>
                <a:gd name="T1" fmla="*/ 43 h 80"/>
                <a:gd name="T2" fmla="*/ 6 w 87"/>
                <a:gd name="T3" fmla="*/ 12 h 80"/>
                <a:gd name="T4" fmla="*/ 31 w 87"/>
                <a:gd name="T5" fmla="*/ 0 h 80"/>
                <a:gd name="T6" fmla="*/ 56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56 w 87"/>
                <a:gd name="T15" fmla="*/ 80 h 80"/>
                <a:gd name="T16" fmla="*/ 31 w 87"/>
                <a:gd name="T17" fmla="*/ 80 h 80"/>
                <a:gd name="T18" fmla="*/ 6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97" name="Freeform 43"/>
            <p:cNvSpPr>
              <a:spLocks noChangeArrowheads="1"/>
            </p:cNvSpPr>
            <p:nvPr/>
          </p:nvSpPr>
          <p:spPr bwMode="auto">
            <a:xfrm>
              <a:off x="6426927" y="2061500"/>
              <a:ext cx="146050" cy="127000"/>
            </a:xfrm>
            <a:custGeom>
              <a:avLst/>
              <a:gdLst>
                <a:gd name="T0" fmla="*/ 0 w 92"/>
                <a:gd name="T1" fmla="*/ 43 h 80"/>
                <a:gd name="T2" fmla="*/ 12 w 92"/>
                <a:gd name="T3" fmla="*/ 12 h 80"/>
                <a:gd name="T4" fmla="*/ 31 w 92"/>
                <a:gd name="T5" fmla="*/ 0 h 80"/>
                <a:gd name="T6" fmla="*/ 62 w 92"/>
                <a:gd name="T7" fmla="*/ 0 h 80"/>
                <a:gd name="T8" fmla="*/ 80 w 92"/>
                <a:gd name="T9" fmla="*/ 12 h 80"/>
                <a:gd name="T10" fmla="*/ 92 w 92"/>
                <a:gd name="T11" fmla="*/ 43 h 80"/>
                <a:gd name="T12" fmla="*/ 80 w 92"/>
                <a:gd name="T13" fmla="*/ 68 h 80"/>
                <a:gd name="T14" fmla="*/ 62 w 92"/>
                <a:gd name="T15" fmla="*/ 80 h 80"/>
                <a:gd name="T16" fmla="*/ 31 w 92"/>
                <a:gd name="T17" fmla="*/ 80 h 80"/>
                <a:gd name="T18" fmla="*/ 12 w 92"/>
                <a:gd name="T19" fmla="*/ 68 h 80"/>
                <a:gd name="T20" fmla="*/ 0 w 92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0">
                  <a:moveTo>
                    <a:pt x="0" y="43"/>
                  </a:moveTo>
                  <a:lnTo>
                    <a:pt x="12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98" name="Freeform 44"/>
            <p:cNvSpPr>
              <a:spLocks noChangeArrowheads="1"/>
            </p:cNvSpPr>
            <p:nvPr/>
          </p:nvSpPr>
          <p:spPr bwMode="auto">
            <a:xfrm>
              <a:off x="6426927" y="2286925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99" name="Freeform 45"/>
            <p:cNvSpPr>
              <a:spLocks noChangeArrowheads="1"/>
            </p:cNvSpPr>
            <p:nvPr/>
          </p:nvSpPr>
          <p:spPr bwMode="auto">
            <a:xfrm>
              <a:off x="6661877" y="206150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00" name="Freeform 46"/>
            <p:cNvSpPr>
              <a:spLocks noChangeArrowheads="1"/>
            </p:cNvSpPr>
            <p:nvPr/>
          </p:nvSpPr>
          <p:spPr bwMode="auto">
            <a:xfrm>
              <a:off x="6661877" y="22869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01" name="Freeform 47"/>
            <p:cNvSpPr>
              <a:spLocks noChangeArrowheads="1"/>
            </p:cNvSpPr>
            <p:nvPr/>
          </p:nvSpPr>
          <p:spPr bwMode="auto">
            <a:xfrm>
              <a:off x="6896827" y="206150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02" name="Freeform 48"/>
            <p:cNvSpPr>
              <a:spLocks noChangeArrowheads="1"/>
            </p:cNvSpPr>
            <p:nvPr/>
          </p:nvSpPr>
          <p:spPr bwMode="auto">
            <a:xfrm>
              <a:off x="7120665" y="2286925"/>
              <a:ext cx="138112" cy="136525"/>
            </a:xfrm>
            <a:custGeom>
              <a:avLst/>
              <a:gdLst>
                <a:gd name="T0" fmla="*/ 0 w 87"/>
                <a:gd name="T1" fmla="*/ 43 h 86"/>
                <a:gd name="T2" fmla="*/ 13 w 87"/>
                <a:gd name="T3" fmla="*/ 19 h 86"/>
                <a:gd name="T4" fmla="*/ 31 w 87"/>
                <a:gd name="T5" fmla="*/ 0 h 86"/>
                <a:gd name="T6" fmla="*/ 62 w 87"/>
                <a:gd name="T7" fmla="*/ 0 h 86"/>
                <a:gd name="T8" fmla="*/ 80 w 87"/>
                <a:gd name="T9" fmla="*/ 19 h 86"/>
                <a:gd name="T10" fmla="*/ 87 w 87"/>
                <a:gd name="T11" fmla="*/ 43 h 86"/>
                <a:gd name="T12" fmla="*/ 80 w 87"/>
                <a:gd name="T13" fmla="*/ 68 h 86"/>
                <a:gd name="T14" fmla="*/ 62 w 87"/>
                <a:gd name="T15" fmla="*/ 86 h 86"/>
                <a:gd name="T16" fmla="*/ 31 w 87"/>
                <a:gd name="T17" fmla="*/ 86 h 86"/>
                <a:gd name="T18" fmla="*/ 13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03" name="Freeform 49"/>
            <p:cNvSpPr>
              <a:spLocks noChangeArrowheads="1"/>
            </p:cNvSpPr>
            <p:nvPr/>
          </p:nvSpPr>
          <p:spPr bwMode="auto">
            <a:xfrm>
              <a:off x="7120665" y="2061500"/>
              <a:ext cx="138112" cy="127000"/>
            </a:xfrm>
            <a:custGeom>
              <a:avLst/>
              <a:gdLst>
                <a:gd name="T0" fmla="*/ 0 w 87"/>
                <a:gd name="T1" fmla="*/ 43 h 80"/>
                <a:gd name="T2" fmla="*/ 13 w 87"/>
                <a:gd name="T3" fmla="*/ 12 h 80"/>
                <a:gd name="T4" fmla="*/ 31 w 87"/>
                <a:gd name="T5" fmla="*/ 0 h 80"/>
                <a:gd name="T6" fmla="*/ 62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62 w 87"/>
                <a:gd name="T15" fmla="*/ 80 h 80"/>
                <a:gd name="T16" fmla="*/ 31 w 87"/>
                <a:gd name="T17" fmla="*/ 80 h 80"/>
                <a:gd name="T18" fmla="*/ 13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13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04" name="Freeform 50"/>
            <p:cNvSpPr>
              <a:spLocks noChangeArrowheads="1"/>
            </p:cNvSpPr>
            <p:nvPr/>
          </p:nvSpPr>
          <p:spPr bwMode="auto">
            <a:xfrm>
              <a:off x="7355615" y="22869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05" name="Freeform 51"/>
            <p:cNvSpPr>
              <a:spLocks noChangeArrowheads="1"/>
            </p:cNvSpPr>
            <p:nvPr/>
          </p:nvSpPr>
          <p:spPr bwMode="auto">
            <a:xfrm>
              <a:off x="7355615" y="206150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6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6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06" name="Freeform 52"/>
            <p:cNvSpPr>
              <a:spLocks noChangeArrowheads="1"/>
            </p:cNvSpPr>
            <p:nvPr/>
          </p:nvSpPr>
          <p:spPr bwMode="auto">
            <a:xfrm>
              <a:off x="6896827" y="22869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0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07" name="Freeform 53"/>
            <p:cNvSpPr>
              <a:spLocks noChangeArrowheads="1"/>
            </p:cNvSpPr>
            <p:nvPr/>
          </p:nvSpPr>
          <p:spPr bwMode="auto">
            <a:xfrm>
              <a:off x="6201502" y="1826550"/>
              <a:ext cx="138113" cy="136525"/>
            </a:xfrm>
            <a:custGeom>
              <a:avLst/>
              <a:gdLst>
                <a:gd name="T0" fmla="*/ 0 w 87"/>
                <a:gd name="T1" fmla="*/ 43 h 86"/>
                <a:gd name="T2" fmla="*/ 6 w 87"/>
                <a:gd name="T3" fmla="*/ 18 h 86"/>
                <a:gd name="T4" fmla="*/ 31 w 87"/>
                <a:gd name="T5" fmla="*/ 0 h 86"/>
                <a:gd name="T6" fmla="*/ 56 w 87"/>
                <a:gd name="T7" fmla="*/ 0 h 86"/>
                <a:gd name="T8" fmla="*/ 80 w 87"/>
                <a:gd name="T9" fmla="*/ 18 h 86"/>
                <a:gd name="T10" fmla="*/ 87 w 87"/>
                <a:gd name="T11" fmla="*/ 43 h 86"/>
                <a:gd name="T12" fmla="*/ 80 w 87"/>
                <a:gd name="T13" fmla="*/ 68 h 86"/>
                <a:gd name="T14" fmla="*/ 56 w 87"/>
                <a:gd name="T15" fmla="*/ 86 h 86"/>
                <a:gd name="T16" fmla="*/ 31 w 87"/>
                <a:gd name="T17" fmla="*/ 86 h 86"/>
                <a:gd name="T18" fmla="*/ 6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08" name="Freeform 54"/>
            <p:cNvSpPr>
              <a:spLocks noChangeArrowheads="1"/>
            </p:cNvSpPr>
            <p:nvPr/>
          </p:nvSpPr>
          <p:spPr bwMode="auto">
            <a:xfrm>
              <a:off x="8050940" y="182655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0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09" name="Freeform 55"/>
            <p:cNvSpPr>
              <a:spLocks noChangeArrowheads="1"/>
            </p:cNvSpPr>
            <p:nvPr/>
          </p:nvSpPr>
          <p:spPr bwMode="auto">
            <a:xfrm>
              <a:off x="8274777" y="1826550"/>
              <a:ext cx="147638" cy="136525"/>
            </a:xfrm>
            <a:custGeom>
              <a:avLst/>
              <a:gdLst>
                <a:gd name="T0" fmla="*/ 0 w 93"/>
                <a:gd name="T1" fmla="*/ 43 h 86"/>
                <a:gd name="T2" fmla="*/ 13 w 93"/>
                <a:gd name="T3" fmla="*/ 18 h 86"/>
                <a:gd name="T4" fmla="*/ 31 w 93"/>
                <a:gd name="T5" fmla="*/ 0 h 86"/>
                <a:gd name="T6" fmla="*/ 62 w 93"/>
                <a:gd name="T7" fmla="*/ 0 h 86"/>
                <a:gd name="T8" fmla="*/ 80 w 93"/>
                <a:gd name="T9" fmla="*/ 18 h 86"/>
                <a:gd name="T10" fmla="*/ 93 w 93"/>
                <a:gd name="T11" fmla="*/ 43 h 86"/>
                <a:gd name="T12" fmla="*/ 80 w 93"/>
                <a:gd name="T13" fmla="*/ 68 h 86"/>
                <a:gd name="T14" fmla="*/ 62 w 93"/>
                <a:gd name="T15" fmla="*/ 86 h 86"/>
                <a:gd name="T16" fmla="*/ 31 w 93"/>
                <a:gd name="T17" fmla="*/ 86 h 86"/>
                <a:gd name="T18" fmla="*/ 13 w 93"/>
                <a:gd name="T19" fmla="*/ 68 h 86"/>
                <a:gd name="T20" fmla="*/ 0 w 93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86">
                  <a:moveTo>
                    <a:pt x="0" y="43"/>
                  </a:moveTo>
                  <a:lnTo>
                    <a:pt x="13" y="18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8"/>
                  </a:lnTo>
                  <a:lnTo>
                    <a:pt x="93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10" name="Freeform 56"/>
            <p:cNvSpPr>
              <a:spLocks noChangeArrowheads="1"/>
            </p:cNvSpPr>
            <p:nvPr/>
          </p:nvSpPr>
          <p:spPr bwMode="auto">
            <a:xfrm>
              <a:off x="8509727" y="182655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11" name="Freeform 57"/>
            <p:cNvSpPr>
              <a:spLocks noChangeArrowheads="1"/>
            </p:cNvSpPr>
            <p:nvPr/>
          </p:nvSpPr>
          <p:spPr bwMode="auto">
            <a:xfrm>
              <a:off x="7590565" y="206150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25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25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25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12" name="Freeform 58"/>
            <p:cNvSpPr>
              <a:spLocks noChangeArrowheads="1"/>
            </p:cNvSpPr>
            <p:nvPr/>
          </p:nvSpPr>
          <p:spPr bwMode="auto">
            <a:xfrm>
              <a:off x="7815990" y="206150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13" name="Freeform 59"/>
            <p:cNvSpPr>
              <a:spLocks noChangeArrowheads="1"/>
            </p:cNvSpPr>
            <p:nvPr/>
          </p:nvSpPr>
          <p:spPr bwMode="auto">
            <a:xfrm>
              <a:off x="8050940" y="206150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14" name="Freeform 60"/>
            <p:cNvSpPr>
              <a:spLocks noChangeArrowheads="1"/>
            </p:cNvSpPr>
            <p:nvPr/>
          </p:nvSpPr>
          <p:spPr bwMode="auto">
            <a:xfrm>
              <a:off x="7590565" y="22869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25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25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25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15" name="Freeform 61"/>
            <p:cNvSpPr>
              <a:spLocks noChangeArrowheads="1"/>
            </p:cNvSpPr>
            <p:nvPr/>
          </p:nvSpPr>
          <p:spPr bwMode="auto">
            <a:xfrm>
              <a:off x="7815990" y="22869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16" name="Freeform 62"/>
            <p:cNvSpPr>
              <a:spLocks noChangeArrowheads="1"/>
            </p:cNvSpPr>
            <p:nvPr/>
          </p:nvSpPr>
          <p:spPr bwMode="auto">
            <a:xfrm>
              <a:off x="6661877" y="252187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17" name="Freeform 64"/>
            <p:cNvSpPr>
              <a:spLocks noChangeArrowheads="1"/>
            </p:cNvSpPr>
            <p:nvPr/>
          </p:nvSpPr>
          <p:spPr bwMode="auto">
            <a:xfrm>
              <a:off x="7355615" y="252187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6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6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6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18" name="Freeform 66"/>
            <p:cNvSpPr>
              <a:spLocks noChangeArrowheads="1"/>
            </p:cNvSpPr>
            <p:nvPr/>
          </p:nvSpPr>
          <p:spPr bwMode="auto">
            <a:xfrm>
              <a:off x="7590565" y="252187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25 w 86"/>
                <a:gd name="T5" fmla="*/ 0 h 87"/>
                <a:gd name="T6" fmla="*/ 55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5 w 86"/>
                <a:gd name="T15" fmla="*/ 87 h 87"/>
                <a:gd name="T16" fmla="*/ 25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5" y="87"/>
                  </a:lnTo>
                  <a:lnTo>
                    <a:pt x="25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19" name="Freeform 67"/>
            <p:cNvSpPr>
              <a:spLocks noChangeArrowheads="1"/>
            </p:cNvSpPr>
            <p:nvPr/>
          </p:nvSpPr>
          <p:spPr bwMode="auto">
            <a:xfrm>
              <a:off x="7815990" y="252187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20" name="Freeform 68"/>
            <p:cNvSpPr>
              <a:spLocks noChangeArrowheads="1"/>
            </p:cNvSpPr>
            <p:nvPr/>
          </p:nvSpPr>
          <p:spPr bwMode="auto">
            <a:xfrm>
              <a:off x="7815990" y="2758413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21" name="Freeform 69"/>
            <p:cNvSpPr>
              <a:spLocks noChangeArrowheads="1"/>
            </p:cNvSpPr>
            <p:nvPr/>
          </p:nvSpPr>
          <p:spPr bwMode="auto">
            <a:xfrm>
              <a:off x="8050940" y="2758413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22" name="Freeform 70"/>
            <p:cNvSpPr>
              <a:spLocks noChangeArrowheads="1"/>
            </p:cNvSpPr>
            <p:nvPr/>
          </p:nvSpPr>
          <p:spPr bwMode="auto">
            <a:xfrm>
              <a:off x="6198327" y="2507588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23" name="Freeform 71"/>
            <p:cNvSpPr>
              <a:spLocks noChangeArrowheads="1"/>
            </p:cNvSpPr>
            <p:nvPr/>
          </p:nvSpPr>
          <p:spPr bwMode="auto">
            <a:xfrm>
              <a:off x="6430102" y="2507588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24" name="Freeform 72"/>
            <p:cNvSpPr>
              <a:spLocks noChangeArrowheads="1"/>
            </p:cNvSpPr>
            <p:nvPr/>
          </p:nvSpPr>
          <p:spPr bwMode="auto">
            <a:xfrm>
              <a:off x="6198327" y="27536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0425" name="组合 253"/>
          <p:cNvGrpSpPr/>
          <p:nvPr/>
        </p:nvGrpSpPr>
        <p:grpSpPr bwMode="auto">
          <a:xfrm>
            <a:off x="7699376" y="4987926"/>
            <a:ext cx="2447925" cy="1457325"/>
            <a:chOff x="6198327" y="1434438"/>
            <a:chExt cx="2447925" cy="1457325"/>
          </a:xfrm>
        </p:grpSpPr>
        <p:sp>
          <p:nvSpPr>
            <p:cNvPr id="100426" name="Rectangle 41"/>
            <p:cNvSpPr>
              <a:spLocks noChangeArrowheads="1"/>
            </p:cNvSpPr>
            <p:nvPr/>
          </p:nvSpPr>
          <p:spPr bwMode="auto">
            <a:xfrm>
              <a:off x="7141302" y="1434438"/>
              <a:ext cx="41678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000000"/>
                  </a:solidFill>
                  <a:latin typeface="宋体" panose="02010600030101010101" pitchFamily="2" charset="-122"/>
                </a:rPr>
                <a:t>S1:8</a:t>
              </a:r>
              <a:endParaRPr lang="en-US" altLang="zh-CN"/>
            </a:p>
          </p:txBody>
        </p:sp>
        <p:sp>
          <p:nvSpPr>
            <p:cNvPr id="100427" name="Freeform 42"/>
            <p:cNvSpPr>
              <a:spLocks noChangeArrowheads="1"/>
            </p:cNvSpPr>
            <p:nvPr/>
          </p:nvSpPr>
          <p:spPr bwMode="auto">
            <a:xfrm>
              <a:off x="6201502" y="2061500"/>
              <a:ext cx="138113" cy="127000"/>
            </a:xfrm>
            <a:custGeom>
              <a:avLst/>
              <a:gdLst>
                <a:gd name="T0" fmla="*/ 0 w 87"/>
                <a:gd name="T1" fmla="*/ 43 h 80"/>
                <a:gd name="T2" fmla="*/ 6 w 87"/>
                <a:gd name="T3" fmla="*/ 12 h 80"/>
                <a:gd name="T4" fmla="*/ 31 w 87"/>
                <a:gd name="T5" fmla="*/ 0 h 80"/>
                <a:gd name="T6" fmla="*/ 56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56 w 87"/>
                <a:gd name="T15" fmla="*/ 80 h 80"/>
                <a:gd name="T16" fmla="*/ 31 w 87"/>
                <a:gd name="T17" fmla="*/ 80 h 80"/>
                <a:gd name="T18" fmla="*/ 6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28" name="Freeform 43"/>
            <p:cNvSpPr>
              <a:spLocks noChangeArrowheads="1"/>
            </p:cNvSpPr>
            <p:nvPr/>
          </p:nvSpPr>
          <p:spPr bwMode="auto">
            <a:xfrm>
              <a:off x="6426927" y="2061500"/>
              <a:ext cx="146050" cy="127000"/>
            </a:xfrm>
            <a:custGeom>
              <a:avLst/>
              <a:gdLst>
                <a:gd name="T0" fmla="*/ 0 w 92"/>
                <a:gd name="T1" fmla="*/ 43 h 80"/>
                <a:gd name="T2" fmla="*/ 12 w 92"/>
                <a:gd name="T3" fmla="*/ 12 h 80"/>
                <a:gd name="T4" fmla="*/ 31 w 92"/>
                <a:gd name="T5" fmla="*/ 0 h 80"/>
                <a:gd name="T6" fmla="*/ 62 w 92"/>
                <a:gd name="T7" fmla="*/ 0 h 80"/>
                <a:gd name="T8" fmla="*/ 80 w 92"/>
                <a:gd name="T9" fmla="*/ 12 h 80"/>
                <a:gd name="T10" fmla="*/ 92 w 92"/>
                <a:gd name="T11" fmla="*/ 43 h 80"/>
                <a:gd name="T12" fmla="*/ 80 w 92"/>
                <a:gd name="T13" fmla="*/ 68 h 80"/>
                <a:gd name="T14" fmla="*/ 62 w 92"/>
                <a:gd name="T15" fmla="*/ 80 h 80"/>
                <a:gd name="T16" fmla="*/ 31 w 92"/>
                <a:gd name="T17" fmla="*/ 80 h 80"/>
                <a:gd name="T18" fmla="*/ 12 w 92"/>
                <a:gd name="T19" fmla="*/ 68 h 80"/>
                <a:gd name="T20" fmla="*/ 0 w 92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0">
                  <a:moveTo>
                    <a:pt x="0" y="43"/>
                  </a:moveTo>
                  <a:lnTo>
                    <a:pt x="12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29" name="Freeform 44"/>
            <p:cNvSpPr>
              <a:spLocks noChangeArrowheads="1"/>
            </p:cNvSpPr>
            <p:nvPr/>
          </p:nvSpPr>
          <p:spPr bwMode="auto">
            <a:xfrm>
              <a:off x="6426927" y="2286925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30" name="Freeform 45"/>
            <p:cNvSpPr>
              <a:spLocks noChangeArrowheads="1"/>
            </p:cNvSpPr>
            <p:nvPr/>
          </p:nvSpPr>
          <p:spPr bwMode="auto">
            <a:xfrm>
              <a:off x="6661877" y="206150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31" name="Freeform 46"/>
            <p:cNvSpPr>
              <a:spLocks noChangeArrowheads="1"/>
            </p:cNvSpPr>
            <p:nvPr/>
          </p:nvSpPr>
          <p:spPr bwMode="auto">
            <a:xfrm>
              <a:off x="6661877" y="22869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32" name="Freeform 47"/>
            <p:cNvSpPr>
              <a:spLocks noChangeArrowheads="1"/>
            </p:cNvSpPr>
            <p:nvPr/>
          </p:nvSpPr>
          <p:spPr bwMode="auto">
            <a:xfrm>
              <a:off x="6896827" y="206150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33" name="Freeform 48"/>
            <p:cNvSpPr>
              <a:spLocks noChangeArrowheads="1"/>
            </p:cNvSpPr>
            <p:nvPr/>
          </p:nvSpPr>
          <p:spPr bwMode="auto">
            <a:xfrm>
              <a:off x="7120665" y="2286925"/>
              <a:ext cx="138112" cy="136525"/>
            </a:xfrm>
            <a:custGeom>
              <a:avLst/>
              <a:gdLst>
                <a:gd name="T0" fmla="*/ 0 w 87"/>
                <a:gd name="T1" fmla="*/ 43 h 86"/>
                <a:gd name="T2" fmla="*/ 13 w 87"/>
                <a:gd name="T3" fmla="*/ 19 h 86"/>
                <a:gd name="T4" fmla="*/ 31 w 87"/>
                <a:gd name="T5" fmla="*/ 0 h 86"/>
                <a:gd name="T6" fmla="*/ 62 w 87"/>
                <a:gd name="T7" fmla="*/ 0 h 86"/>
                <a:gd name="T8" fmla="*/ 80 w 87"/>
                <a:gd name="T9" fmla="*/ 19 h 86"/>
                <a:gd name="T10" fmla="*/ 87 w 87"/>
                <a:gd name="T11" fmla="*/ 43 h 86"/>
                <a:gd name="T12" fmla="*/ 80 w 87"/>
                <a:gd name="T13" fmla="*/ 68 h 86"/>
                <a:gd name="T14" fmla="*/ 62 w 87"/>
                <a:gd name="T15" fmla="*/ 86 h 86"/>
                <a:gd name="T16" fmla="*/ 31 w 87"/>
                <a:gd name="T17" fmla="*/ 86 h 86"/>
                <a:gd name="T18" fmla="*/ 13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34" name="Freeform 49"/>
            <p:cNvSpPr>
              <a:spLocks noChangeArrowheads="1"/>
            </p:cNvSpPr>
            <p:nvPr/>
          </p:nvSpPr>
          <p:spPr bwMode="auto">
            <a:xfrm>
              <a:off x="7120665" y="2061500"/>
              <a:ext cx="138112" cy="127000"/>
            </a:xfrm>
            <a:custGeom>
              <a:avLst/>
              <a:gdLst>
                <a:gd name="T0" fmla="*/ 0 w 87"/>
                <a:gd name="T1" fmla="*/ 43 h 80"/>
                <a:gd name="T2" fmla="*/ 13 w 87"/>
                <a:gd name="T3" fmla="*/ 12 h 80"/>
                <a:gd name="T4" fmla="*/ 31 w 87"/>
                <a:gd name="T5" fmla="*/ 0 h 80"/>
                <a:gd name="T6" fmla="*/ 62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62 w 87"/>
                <a:gd name="T15" fmla="*/ 80 h 80"/>
                <a:gd name="T16" fmla="*/ 31 w 87"/>
                <a:gd name="T17" fmla="*/ 80 h 80"/>
                <a:gd name="T18" fmla="*/ 13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13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35" name="Freeform 50"/>
            <p:cNvSpPr>
              <a:spLocks noChangeArrowheads="1"/>
            </p:cNvSpPr>
            <p:nvPr/>
          </p:nvSpPr>
          <p:spPr bwMode="auto">
            <a:xfrm>
              <a:off x="7355615" y="22869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36" name="Freeform 51"/>
            <p:cNvSpPr>
              <a:spLocks noChangeArrowheads="1"/>
            </p:cNvSpPr>
            <p:nvPr/>
          </p:nvSpPr>
          <p:spPr bwMode="auto">
            <a:xfrm>
              <a:off x="7355615" y="206150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6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6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37" name="Freeform 52"/>
            <p:cNvSpPr>
              <a:spLocks noChangeArrowheads="1"/>
            </p:cNvSpPr>
            <p:nvPr/>
          </p:nvSpPr>
          <p:spPr bwMode="auto">
            <a:xfrm>
              <a:off x="6896827" y="22869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0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38" name="Freeform 53"/>
            <p:cNvSpPr>
              <a:spLocks noChangeArrowheads="1"/>
            </p:cNvSpPr>
            <p:nvPr/>
          </p:nvSpPr>
          <p:spPr bwMode="auto">
            <a:xfrm>
              <a:off x="6201502" y="1826550"/>
              <a:ext cx="138113" cy="136525"/>
            </a:xfrm>
            <a:custGeom>
              <a:avLst/>
              <a:gdLst>
                <a:gd name="T0" fmla="*/ 0 w 87"/>
                <a:gd name="T1" fmla="*/ 43 h 86"/>
                <a:gd name="T2" fmla="*/ 6 w 87"/>
                <a:gd name="T3" fmla="*/ 18 h 86"/>
                <a:gd name="T4" fmla="*/ 31 w 87"/>
                <a:gd name="T5" fmla="*/ 0 h 86"/>
                <a:gd name="T6" fmla="*/ 56 w 87"/>
                <a:gd name="T7" fmla="*/ 0 h 86"/>
                <a:gd name="T8" fmla="*/ 80 w 87"/>
                <a:gd name="T9" fmla="*/ 18 h 86"/>
                <a:gd name="T10" fmla="*/ 87 w 87"/>
                <a:gd name="T11" fmla="*/ 43 h 86"/>
                <a:gd name="T12" fmla="*/ 80 w 87"/>
                <a:gd name="T13" fmla="*/ 68 h 86"/>
                <a:gd name="T14" fmla="*/ 56 w 87"/>
                <a:gd name="T15" fmla="*/ 86 h 86"/>
                <a:gd name="T16" fmla="*/ 31 w 87"/>
                <a:gd name="T17" fmla="*/ 86 h 86"/>
                <a:gd name="T18" fmla="*/ 6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39" name="Freeform 54"/>
            <p:cNvSpPr>
              <a:spLocks noChangeArrowheads="1"/>
            </p:cNvSpPr>
            <p:nvPr/>
          </p:nvSpPr>
          <p:spPr bwMode="auto">
            <a:xfrm>
              <a:off x="8050940" y="182655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0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40" name="Freeform 55"/>
            <p:cNvSpPr>
              <a:spLocks noChangeArrowheads="1"/>
            </p:cNvSpPr>
            <p:nvPr/>
          </p:nvSpPr>
          <p:spPr bwMode="auto">
            <a:xfrm>
              <a:off x="8274777" y="1826550"/>
              <a:ext cx="147638" cy="136525"/>
            </a:xfrm>
            <a:custGeom>
              <a:avLst/>
              <a:gdLst>
                <a:gd name="T0" fmla="*/ 0 w 93"/>
                <a:gd name="T1" fmla="*/ 43 h 86"/>
                <a:gd name="T2" fmla="*/ 13 w 93"/>
                <a:gd name="T3" fmla="*/ 18 h 86"/>
                <a:gd name="T4" fmla="*/ 31 w 93"/>
                <a:gd name="T5" fmla="*/ 0 h 86"/>
                <a:gd name="T6" fmla="*/ 62 w 93"/>
                <a:gd name="T7" fmla="*/ 0 h 86"/>
                <a:gd name="T8" fmla="*/ 80 w 93"/>
                <a:gd name="T9" fmla="*/ 18 h 86"/>
                <a:gd name="T10" fmla="*/ 93 w 93"/>
                <a:gd name="T11" fmla="*/ 43 h 86"/>
                <a:gd name="T12" fmla="*/ 80 w 93"/>
                <a:gd name="T13" fmla="*/ 68 h 86"/>
                <a:gd name="T14" fmla="*/ 62 w 93"/>
                <a:gd name="T15" fmla="*/ 86 h 86"/>
                <a:gd name="T16" fmla="*/ 31 w 93"/>
                <a:gd name="T17" fmla="*/ 86 h 86"/>
                <a:gd name="T18" fmla="*/ 13 w 93"/>
                <a:gd name="T19" fmla="*/ 68 h 86"/>
                <a:gd name="T20" fmla="*/ 0 w 93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86">
                  <a:moveTo>
                    <a:pt x="0" y="43"/>
                  </a:moveTo>
                  <a:lnTo>
                    <a:pt x="13" y="18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8"/>
                  </a:lnTo>
                  <a:lnTo>
                    <a:pt x="93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41" name="Freeform 56"/>
            <p:cNvSpPr>
              <a:spLocks noChangeArrowheads="1"/>
            </p:cNvSpPr>
            <p:nvPr/>
          </p:nvSpPr>
          <p:spPr bwMode="auto">
            <a:xfrm>
              <a:off x="8509727" y="182655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42" name="Freeform 57"/>
            <p:cNvSpPr>
              <a:spLocks noChangeArrowheads="1"/>
            </p:cNvSpPr>
            <p:nvPr/>
          </p:nvSpPr>
          <p:spPr bwMode="auto">
            <a:xfrm>
              <a:off x="7590565" y="206150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25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25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25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43" name="Freeform 58"/>
            <p:cNvSpPr>
              <a:spLocks noChangeArrowheads="1"/>
            </p:cNvSpPr>
            <p:nvPr/>
          </p:nvSpPr>
          <p:spPr bwMode="auto">
            <a:xfrm>
              <a:off x="7815990" y="206150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44" name="Freeform 59"/>
            <p:cNvSpPr>
              <a:spLocks noChangeArrowheads="1"/>
            </p:cNvSpPr>
            <p:nvPr/>
          </p:nvSpPr>
          <p:spPr bwMode="auto">
            <a:xfrm>
              <a:off x="8050940" y="2061500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45" name="Freeform 60"/>
            <p:cNvSpPr>
              <a:spLocks noChangeArrowheads="1"/>
            </p:cNvSpPr>
            <p:nvPr/>
          </p:nvSpPr>
          <p:spPr bwMode="auto">
            <a:xfrm>
              <a:off x="7590565" y="22869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25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25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25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46" name="Freeform 61"/>
            <p:cNvSpPr>
              <a:spLocks noChangeArrowheads="1"/>
            </p:cNvSpPr>
            <p:nvPr/>
          </p:nvSpPr>
          <p:spPr bwMode="auto">
            <a:xfrm>
              <a:off x="7815990" y="22869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47" name="Freeform 62"/>
            <p:cNvSpPr>
              <a:spLocks noChangeArrowheads="1"/>
            </p:cNvSpPr>
            <p:nvPr/>
          </p:nvSpPr>
          <p:spPr bwMode="auto">
            <a:xfrm>
              <a:off x="6661877" y="252187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48" name="Freeform 64"/>
            <p:cNvSpPr>
              <a:spLocks noChangeArrowheads="1"/>
            </p:cNvSpPr>
            <p:nvPr/>
          </p:nvSpPr>
          <p:spPr bwMode="auto">
            <a:xfrm>
              <a:off x="7355615" y="252187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6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6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6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49" name="Freeform 66"/>
            <p:cNvSpPr>
              <a:spLocks noChangeArrowheads="1"/>
            </p:cNvSpPr>
            <p:nvPr/>
          </p:nvSpPr>
          <p:spPr bwMode="auto">
            <a:xfrm>
              <a:off x="7590565" y="252187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25 w 86"/>
                <a:gd name="T5" fmla="*/ 0 h 87"/>
                <a:gd name="T6" fmla="*/ 55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5 w 86"/>
                <a:gd name="T15" fmla="*/ 87 h 87"/>
                <a:gd name="T16" fmla="*/ 25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5" y="87"/>
                  </a:lnTo>
                  <a:lnTo>
                    <a:pt x="25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50" name="Freeform 67"/>
            <p:cNvSpPr>
              <a:spLocks noChangeArrowheads="1"/>
            </p:cNvSpPr>
            <p:nvPr/>
          </p:nvSpPr>
          <p:spPr bwMode="auto">
            <a:xfrm>
              <a:off x="7815990" y="252187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51" name="Freeform 68"/>
            <p:cNvSpPr>
              <a:spLocks noChangeArrowheads="1"/>
            </p:cNvSpPr>
            <p:nvPr/>
          </p:nvSpPr>
          <p:spPr bwMode="auto">
            <a:xfrm>
              <a:off x="7815990" y="2758413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52" name="Freeform 69"/>
            <p:cNvSpPr>
              <a:spLocks noChangeArrowheads="1"/>
            </p:cNvSpPr>
            <p:nvPr/>
          </p:nvSpPr>
          <p:spPr bwMode="auto">
            <a:xfrm>
              <a:off x="8050940" y="2758413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53" name="Freeform 70"/>
            <p:cNvSpPr>
              <a:spLocks noChangeArrowheads="1"/>
            </p:cNvSpPr>
            <p:nvPr/>
          </p:nvSpPr>
          <p:spPr bwMode="auto">
            <a:xfrm>
              <a:off x="6198327" y="2507588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54" name="Freeform 71"/>
            <p:cNvSpPr>
              <a:spLocks noChangeArrowheads="1"/>
            </p:cNvSpPr>
            <p:nvPr/>
          </p:nvSpPr>
          <p:spPr bwMode="auto">
            <a:xfrm>
              <a:off x="6430102" y="2507588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55" name="Freeform 72"/>
            <p:cNvSpPr>
              <a:spLocks noChangeArrowheads="1"/>
            </p:cNvSpPr>
            <p:nvPr/>
          </p:nvSpPr>
          <p:spPr bwMode="auto">
            <a:xfrm>
              <a:off x="6198327" y="27536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0456" name="组合 221"/>
          <p:cNvGrpSpPr/>
          <p:nvPr/>
        </p:nvGrpSpPr>
        <p:grpSpPr bwMode="auto">
          <a:xfrm>
            <a:off x="2124076" y="4860926"/>
            <a:ext cx="2447925" cy="1465263"/>
            <a:chOff x="600075" y="4860925"/>
            <a:chExt cx="2447925" cy="1465263"/>
          </a:xfrm>
        </p:grpSpPr>
        <p:sp>
          <p:nvSpPr>
            <p:cNvPr id="100457" name="Rectangle 107"/>
            <p:cNvSpPr>
              <a:spLocks noChangeArrowheads="1"/>
            </p:cNvSpPr>
            <p:nvPr/>
          </p:nvSpPr>
          <p:spPr bwMode="auto">
            <a:xfrm>
              <a:off x="1304925" y="4860925"/>
              <a:ext cx="72072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000000"/>
                  </a:solidFill>
                  <a:latin typeface="宋体" panose="02010600030101010101" pitchFamily="2" charset="-122"/>
                </a:rPr>
                <a:t>S2:1</a:t>
              </a:r>
              <a:endParaRPr lang="en-US" altLang="zh-CN"/>
            </a:p>
          </p:txBody>
        </p:sp>
        <p:sp>
          <p:nvSpPr>
            <p:cNvPr id="100458" name="Freeform 108"/>
            <p:cNvSpPr>
              <a:spLocks noChangeArrowheads="1"/>
            </p:cNvSpPr>
            <p:nvPr/>
          </p:nvSpPr>
          <p:spPr bwMode="auto">
            <a:xfrm>
              <a:off x="603250" y="5495925"/>
              <a:ext cx="138113" cy="127000"/>
            </a:xfrm>
            <a:custGeom>
              <a:avLst/>
              <a:gdLst>
                <a:gd name="T0" fmla="*/ 0 w 87"/>
                <a:gd name="T1" fmla="*/ 43 h 80"/>
                <a:gd name="T2" fmla="*/ 6 w 87"/>
                <a:gd name="T3" fmla="*/ 12 h 80"/>
                <a:gd name="T4" fmla="*/ 31 w 87"/>
                <a:gd name="T5" fmla="*/ 0 h 80"/>
                <a:gd name="T6" fmla="*/ 56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56 w 87"/>
                <a:gd name="T15" fmla="*/ 80 h 80"/>
                <a:gd name="T16" fmla="*/ 31 w 87"/>
                <a:gd name="T17" fmla="*/ 80 h 80"/>
                <a:gd name="T18" fmla="*/ 6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59" name="Freeform 109"/>
            <p:cNvSpPr>
              <a:spLocks noChangeArrowheads="1"/>
            </p:cNvSpPr>
            <p:nvPr/>
          </p:nvSpPr>
          <p:spPr bwMode="auto">
            <a:xfrm>
              <a:off x="828675" y="5495925"/>
              <a:ext cx="146050" cy="127000"/>
            </a:xfrm>
            <a:custGeom>
              <a:avLst/>
              <a:gdLst>
                <a:gd name="T0" fmla="*/ 0 w 92"/>
                <a:gd name="T1" fmla="*/ 43 h 80"/>
                <a:gd name="T2" fmla="*/ 12 w 92"/>
                <a:gd name="T3" fmla="*/ 12 h 80"/>
                <a:gd name="T4" fmla="*/ 31 w 92"/>
                <a:gd name="T5" fmla="*/ 0 h 80"/>
                <a:gd name="T6" fmla="*/ 62 w 92"/>
                <a:gd name="T7" fmla="*/ 0 h 80"/>
                <a:gd name="T8" fmla="*/ 80 w 92"/>
                <a:gd name="T9" fmla="*/ 12 h 80"/>
                <a:gd name="T10" fmla="*/ 92 w 92"/>
                <a:gd name="T11" fmla="*/ 43 h 80"/>
                <a:gd name="T12" fmla="*/ 80 w 92"/>
                <a:gd name="T13" fmla="*/ 68 h 80"/>
                <a:gd name="T14" fmla="*/ 62 w 92"/>
                <a:gd name="T15" fmla="*/ 80 h 80"/>
                <a:gd name="T16" fmla="*/ 31 w 92"/>
                <a:gd name="T17" fmla="*/ 80 h 80"/>
                <a:gd name="T18" fmla="*/ 12 w 92"/>
                <a:gd name="T19" fmla="*/ 68 h 80"/>
                <a:gd name="T20" fmla="*/ 0 w 92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0">
                  <a:moveTo>
                    <a:pt x="0" y="43"/>
                  </a:moveTo>
                  <a:lnTo>
                    <a:pt x="12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60" name="Freeform 110"/>
            <p:cNvSpPr>
              <a:spLocks noChangeArrowheads="1"/>
            </p:cNvSpPr>
            <p:nvPr/>
          </p:nvSpPr>
          <p:spPr bwMode="auto">
            <a:xfrm>
              <a:off x="828675" y="5721350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61" name="Freeform 111"/>
            <p:cNvSpPr>
              <a:spLocks noChangeArrowheads="1"/>
            </p:cNvSpPr>
            <p:nvPr/>
          </p:nvSpPr>
          <p:spPr bwMode="auto">
            <a:xfrm>
              <a:off x="1063625" y="572135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62" name="Freeform 112"/>
            <p:cNvSpPr>
              <a:spLocks noChangeArrowheads="1"/>
            </p:cNvSpPr>
            <p:nvPr/>
          </p:nvSpPr>
          <p:spPr bwMode="auto">
            <a:xfrm>
              <a:off x="1522413" y="5721350"/>
              <a:ext cx="138112" cy="136525"/>
            </a:xfrm>
            <a:custGeom>
              <a:avLst/>
              <a:gdLst>
                <a:gd name="T0" fmla="*/ 0 w 87"/>
                <a:gd name="T1" fmla="*/ 43 h 86"/>
                <a:gd name="T2" fmla="*/ 13 w 87"/>
                <a:gd name="T3" fmla="*/ 19 h 86"/>
                <a:gd name="T4" fmla="*/ 31 w 87"/>
                <a:gd name="T5" fmla="*/ 0 h 86"/>
                <a:gd name="T6" fmla="*/ 62 w 87"/>
                <a:gd name="T7" fmla="*/ 0 h 86"/>
                <a:gd name="T8" fmla="*/ 80 w 87"/>
                <a:gd name="T9" fmla="*/ 19 h 86"/>
                <a:gd name="T10" fmla="*/ 87 w 87"/>
                <a:gd name="T11" fmla="*/ 43 h 86"/>
                <a:gd name="T12" fmla="*/ 80 w 87"/>
                <a:gd name="T13" fmla="*/ 68 h 86"/>
                <a:gd name="T14" fmla="*/ 62 w 87"/>
                <a:gd name="T15" fmla="*/ 86 h 86"/>
                <a:gd name="T16" fmla="*/ 31 w 87"/>
                <a:gd name="T17" fmla="*/ 86 h 86"/>
                <a:gd name="T18" fmla="*/ 13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63" name="Freeform 113"/>
            <p:cNvSpPr>
              <a:spLocks noChangeArrowheads="1"/>
            </p:cNvSpPr>
            <p:nvPr/>
          </p:nvSpPr>
          <p:spPr bwMode="auto">
            <a:xfrm>
              <a:off x="1757363" y="572135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64" name="Freeform 114"/>
            <p:cNvSpPr>
              <a:spLocks noChangeArrowheads="1"/>
            </p:cNvSpPr>
            <p:nvPr/>
          </p:nvSpPr>
          <p:spPr bwMode="auto">
            <a:xfrm>
              <a:off x="1298575" y="572135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0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65" name="Freeform 115"/>
            <p:cNvSpPr>
              <a:spLocks noChangeArrowheads="1"/>
            </p:cNvSpPr>
            <p:nvPr/>
          </p:nvSpPr>
          <p:spPr bwMode="auto">
            <a:xfrm>
              <a:off x="603250" y="5260975"/>
              <a:ext cx="138113" cy="136525"/>
            </a:xfrm>
            <a:custGeom>
              <a:avLst/>
              <a:gdLst>
                <a:gd name="T0" fmla="*/ 0 w 87"/>
                <a:gd name="T1" fmla="*/ 43 h 86"/>
                <a:gd name="T2" fmla="*/ 6 w 87"/>
                <a:gd name="T3" fmla="*/ 18 h 86"/>
                <a:gd name="T4" fmla="*/ 31 w 87"/>
                <a:gd name="T5" fmla="*/ 0 h 86"/>
                <a:gd name="T6" fmla="*/ 56 w 87"/>
                <a:gd name="T7" fmla="*/ 0 h 86"/>
                <a:gd name="T8" fmla="*/ 80 w 87"/>
                <a:gd name="T9" fmla="*/ 18 h 86"/>
                <a:gd name="T10" fmla="*/ 87 w 87"/>
                <a:gd name="T11" fmla="*/ 43 h 86"/>
                <a:gd name="T12" fmla="*/ 80 w 87"/>
                <a:gd name="T13" fmla="*/ 68 h 86"/>
                <a:gd name="T14" fmla="*/ 56 w 87"/>
                <a:gd name="T15" fmla="*/ 86 h 86"/>
                <a:gd name="T16" fmla="*/ 31 w 87"/>
                <a:gd name="T17" fmla="*/ 86 h 86"/>
                <a:gd name="T18" fmla="*/ 6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66" name="Freeform 116"/>
            <p:cNvSpPr>
              <a:spLocks noChangeArrowheads="1"/>
            </p:cNvSpPr>
            <p:nvPr/>
          </p:nvSpPr>
          <p:spPr bwMode="auto">
            <a:xfrm>
              <a:off x="2452688" y="526097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0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67" name="Freeform 117"/>
            <p:cNvSpPr>
              <a:spLocks noChangeArrowheads="1"/>
            </p:cNvSpPr>
            <p:nvPr/>
          </p:nvSpPr>
          <p:spPr bwMode="auto">
            <a:xfrm>
              <a:off x="2676525" y="5260975"/>
              <a:ext cx="147638" cy="136525"/>
            </a:xfrm>
            <a:custGeom>
              <a:avLst/>
              <a:gdLst>
                <a:gd name="T0" fmla="*/ 0 w 93"/>
                <a:gd name="T1" fmla="*/ 43 h 86"/>
                <a:gd name="T2" fmla="*/ 13 w 93"/>
                <a:gd name="T3" fmla="*/ 18 h 86"/>
                <a:gd name="T4" fmla="*/ 31 w 93"/>
                <a:gd name="T5" fmla="*/ 0 h 86"/>
                <a:gd name="T6" fmla="*/ 62 w 93"/>
                <a:gd name="T7" fmla="*/ 0 h 86"/>
                <a:gd name="T8" fmla="*/ 80 w 93"/>
                <a:gd name="T9" fmla="*/ 18 h 86"/>
                <a:gd name="T10" fmla="*/ 93 w 93"/>
                <a:gd name="T11" fmla="*/ 43 h 86"/>
                <a:gd name="T12" fmla="*/ 80 w 93"/>
                <a:gd name="T13" fmla="*/ 68 h 86"/>
                <a:gd name="T14" fmla="*/ 62 w 93"/>
                <a:gd name="T15" fmla="*/ 86 h 86"/>
                <a:gd name="T16" fmla="*/ 31 w 93"/>
                <a:gd name="T17" fmla="*/ 86 h 86"/>
                <a:gd name="T18" fmla="*/ 13 w 93"/>
                <a:gd name="T19" fmla="*/ 68 h 86"/>
                <a:gd name="T20" fmla="*/ 0 w 93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86">
                  <a:moveTo>
                    <a:pt x="0" y="43"/>
                  </a:moveTo>
                  <a:lnTo>
                    <a:pt x="13" y="18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8"/>
                  </a:lnTo>
                  <a:lnTo>
                    <a:pt x="93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68" name="Freeform 118"/>
            <p:cNvSpPr>
              <a:spLocks noChangeArrowheads="1"/>
            </p:cNvSpPr>
            <p:nvPr/>
          </p:nvSpPr>
          <p:spPr bwMode="auto">
            <a:xfrm>
              <a:off x="2911475" y="526097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69" name="Freeform 119"/>
            <p:cNvSpPr>
              <a:spLocks noChangeArrowheads="1"/>
            </p:cNvSpPr>
            <p:nvPr/>
          </p:nvSpPr>
          <p:spPr bwMode="auto">
            <a:xfrm>
              <a:off x="2217738" y="549592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70" name="Freeform 120"/>
            <p:cNvSpPr>
              <a:spLocks noChangeArrowheads="1"/>
            </p:cNvSpPr>
            <p:nvPr/>
          </p:nvSpPr>
          <p:spPr bwMode="auto">
            <a:xfrm>
              <a:off x="2452688" y="549592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71" name="Freeform 121"/>
            <p:cNvSpPr>
              <a:spLocks noChangeArrowheads="1"/>
            </p:cNvSpPr>
            <p:nvPr/>
          </p:nvSpPr>
          <p:spPr bwMode="auto">
            <a:xfrm>
              <a:off x="1992313" y="572135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25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25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25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72" name="Freeform 122"/>
            <p:cNvSpPr>
              <a:spLocks noChangeArrowheads="1"/>
            </p:cNvSpPr>
            <p:nvPr/>
          </p:nvSpPr>
          <p:spPr bwMode="auto">
            <a:xfrm>
              <a:off x="2217738" y="572135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73" name="Freeform 123"/>
            <p:cNvSpPr>
              <a:spLocks noChangeArrowheads="1"/>
            </p:cNvSpPr>
            <p:nvPr/>
          </p:nvSpPr>
          <p:spPr bwMode="auto">
            <a:xfrm>
              <a:off x="1063625" y="595630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74" name="Freeform 125"/>
            <p:cNvSpPr>
              <a:spLocks noChangeArrowheads="1"/>
            </p:cNvSpPr>
            <p:nvPr/>
          </p:nvSpPr>
          <p:spPr bwMode="auto">
            <a:xfrm>
              <a:off x="1757363" y="595630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6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6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6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75" name="Freeform 127"/>
            <p:cNvSpPr>
              <a:spLocks noChangeArrowheads="1"/>
            </p:cNvSpPr>
            <p:nvPr/>
          </p:nvSpPr>
          <p:spPr bwMode="auto">
            <a:xfrm>
              <a:off x="1992313" y="595630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25 w 86"/>
                <a:gd name="T5" fmla="*/ 0 h 87"/>
                <a:gd name="T6" fmla="*/ 55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5 w 86"/>
                <a:gd name="T15" fmla="*/ 87 h 87"/>
                <a:gd name="T16" fmla="*/ 25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5" y="87"/>
                  </a:lnTo>
                  <a:lnTo>
                    <a:pt x="25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76" name="Freeform 128"/>
            <p:cNvSpPr>
              <a:spLocks noChangeArrowheads="1"/>
            </p:cNvSpPr>
            <p:nvPr/>
          </p:nvSpPr>
          <p:spPr bwMode="auto">
            <a:xfrm>
              <a:off x="2217738" y="595630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77" name="Freeform 129"/>
            <p:cNvSpPr>
              <a:spLocks noChangeArrowheads="1"/>
            </p:cNvSpPr>
            <p:nvPr/>
          </p:nvSpPr>
          <p:spPr bwMode="auto">
            <a:xfrm>
              <a:off x="2217738" y="619283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78" name="Freeform 130"/>
            <p:cNvSpPr>
              <a:spLocks noChangeArrowheads="1"/>
            </p:cNvSpPr>
            <p:nvPr/>
          </p:nvSpPr>
          <p:spPr bwMode="auto">
            <a:xfrm>
              <a:off x="2452688" y="619283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79" name="Freeform 131"/>
            <p:cNvSpPr>
              <a:spLocks noChangeArrowheads="1"/>
            </p:cNvSpPr>
            <p:nvPr/>
          </p:nvSpPr>
          <p:spPr bwMode="auto">
            <a:xfrm>
              <a:off x="600075" y="5942013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80" name="Freeform 132"/>
            <p:cNvSpPr>
              <a:spLocks noChangeArrowheads="1"/>
            </p:cNvSpPr>
            <p:nvPr/>
          </p:nvSpPr>
          <p:spPr bwMode="auto">
            <a:xfrm>
              <a:off x="831850" y="5942013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81" name="Freeform 133"/>
            <p:cNvSpPr>
              <a:spLocks noChangeArrowheads="1"/>
            </p:cNvSpPr>
            <p:nvPr/>
          </p:nvSpPr>
          <p:spPr bwMode="auto">
            <a:xfrm>
              <a:off x="600075" y="618807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0482" name="Group 6"/>
          <p:cNvGrpSpPr/>
          <p:nvPr/>
        </p:nvGrpSpPr>
        <p:grpSpPr bwMode="auto">
          <a:xfrm>
            <a:off x="5632450" y="5449889"/>
            <a:ext cx="801688" cy="757237"/>
            <a:chOff x="4716" y="776"/>
            <a:chExt cx="505" cy="477"/>
          </a:xfrm>
        </p:grpSpPr>
        <p:sp>
          <p:nvSpPr>
            <p:cNvPr id="100483" name="AutoShape 7"/>
            <p:cNvSpPr>
              <a:spLocks noChangeAspect="1" noChangeArrowheads="1" noTextEdit="1"/>
            </p:cNvSpPr>
            <p:nvPr/>
          </p:nvSpPr>
          <p:spPr bwMode="auto">
            <a:xfrm>
              <a:off x="4716" y="776"/>
              <a:ext cx="505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00484" name="Freeform 8"/>
            <p:cNvSpPr>
              <a:spLocks noChangeArrowheads="1"/>
            </p:cNvSpPr>
            <p:nvPr/>
          </p:nvSpPr>
          <p:spPr bwMode="auto">
            <a:xfrm>
              <a:off x="4921" y="1094"/>
              <a:ext cx="68" cy="68"/>
            </a:xfrm>
            <a:custGeom>
              <a:avLst/>
              <a:gdLst>
                <a:gd name="T0" fmla="*/ 0 w 182"/>
                <a:gd name="T1" fmla="*/ 90 h 181"/>
                <a:gd name="T2" fmla="*/ 91 w 182"/>
                <a:gd name="T3" fmla="*/ 0 h 181"/>
                <a:gd name="T4" fmla="*/ 182 w 182"/>
                <a:gd name="T5" fmla="*/ 90 h 181"/>
                <a:gd name="T6" fmla="*/ 182 w 182"/>
                <a:gd name="T7" fmla="*/ 90 h 181"/>
                <a:gd name="T8" fmla="*/ 91 w 182"/>
                <a:gd name="T9" fmla="*/ 181 h 181"/>
                <a:gd name="T10" fmla="*/ 0 w 182"/>
                <a:gd name="T11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1">
                  <a:moveTo>
                    <a:pt x="0" y="90"/>
                  </a:move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2" y="40"/>
                    <a:pt x="182" y="90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2" y="140"/>
                    <a:pt x="141" y="181"/>
                    <a:pt x="91" y="181"/>
                  </a:cubicBezTo>
                  <a:cubicBezTo>
                    <a:pt x="41" y="181"/>
                    <a:pt x="0" y="140"/>
                    <a:pt x="0" y="90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85" name="Freeform 9"/>
            <p:cNvSpPr>
              <a:spLocks noChangeArrowheads="1"/>
            </p:cNvSpPr>
            <p:nvPr/>
          </p:nvSpPr>
          <p:spPr bwMode="auto">
            <a:xfrm>
              <a:off x="4921" y="1094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86" name="Freeform 10"/>
            <p:cNvSpPr>
              <a:spLocks noChangeArrowheads="1"/>
            </p:cNvSpPr>
            <p:nvPr/>
          </p:nvSpPr>
          <p:spPr bwMode="auto">
            <a:xfrm>
              <a:off x="5034" y="1094"/>
              <a:ext cx="68" cy="68"/>
            </a:xfrm>
            <a:custGeom>
              <a:avLst/>
              <a:gdLst>
                <a:gd name="T0" fmla="*/ 0 w 181"/>
                <a:gd name="T1" fmla="*/ 90 h 181"/>
                <a:gd name="T2" fmla="*/ 90 w 181"/>
                <a:gd name="T3" fmla="*/ 0 h 181"/>
                <a:gd name="T4" fmla="*/ 181 w 181"/>
                <a:gd name="T5" fmla="*/ 90 h 181"/>
                <a:gd name="T6" fmla="*/ 181 w 181"/>
                <a:gd name="T7" fmla="*/ 90 h 181"/>
                <a:gd name="T8" fmla="*/ 90 w 181"/>
                <a:gd name="T9" fmla="*/ 181 h 181"/>
                <a:gd name="T10" fmla="*/ 0 w 181"/>
                <a:gd name="T11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1">
                  <a:moveTo>
                    <a:pt x="0" y="90"/>
                  </a:moveTo>
                  <a:cubicBezTo>
                    <a:pt x="0" y="40"/>
                    <a:pt x="40" y="0"/>
                    <a:pt x="90" y="0"/>
                  </a:cubicBezTo>
                  <a:cubicBezTo>
                    <a:pt x="140" y="0"/>
                    <a:pt x="181" y="40"/>
                    <a:pt x="181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1" y="140"/>
                    <a:pt x="140" y="181"/>
                    <a:pt x="90" y="181"/>
                  </a:cubicBezTo>
                  <a:cubicBezTo>
                    <a:pt x="40" y="181"/>
                    <a:pt x="0" y="140"/>
                    <a:pt x="0" y="90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87" name="Freeform 11"/>
            <p:cNvSpPr>
              <a:spLocks noChangeArrowheads="1"/>
            </p:cNvSpPr>
            <p:nvPr/>
          </p:nvSpPr>
          <p:spPr bwMode="auto">
            <a:xfrm>
              <a:off x="5034" y="1094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88" name="Freeform 12"/>
            <p:cNvSpPr>
              <a:spLocks noChangeArrowheads="1"/>
            </p:cNvSpPr>
            <p:nvPr/>
          </p:nvSpPr>
          <p:spPr bwMode="auto">
            <a:xfrm>
              <a:off x="4807" y="1094"/>
              <a:ext cx="68" cy="68"/>
            </a:xfrm>
            <a:custGeom>
              <a:avLst/>
              <a:gdLst>
                <a:gd name="T0" fmla="*/ 0 w 181"/>
                <a:gd name="T1" fmla="*/ 90 h 181"/>
                <a:gd name="T2" fmla="*/ 91 w 181"/>
                <a:gd name="T3" fmla="*/ 0 h 181"/>
                <a:gd name="T4" fmla="*/ 181 w 181"/>
                <a:gd name="T5" fmla="*/ 90 h 181"/>
                <a:gd name="T6" fmla="*/ 181 w 181"/>
                <a:gd name="T7" fmla="*/ 90 h 181"/>
                <a:gd name="T8" fmla="*/ 91 w 181"/>
                <a:gd name="T9" fmla="*/ 181 h 181"/>
                <a:gd name="T10" fmla="*/ 0 w 181"/>
                <a:gd name="T11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1">
                  <a:moveTo>
                    <a:pt x="0" y="90"/>
                  </a:moveTo>
                  <a:cubicBezTo>
                    <a:pt x="0" y="40"/>
                    <a:pt x="40" y="0"/>
                    <a:pt x="91" y="0"/>
                  </a:cubicBezTo>
                  <a:cubicBezTo>
                    <a:pt x="141" y="0"/>
                    <a:pt x="181" y="40"/>
                    <a:pt x="181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1" y="140"/>
                    <a:pt x="141" y="181"/>
                    <a:pt x="91" y="181"/>
                  </a:cubicBezTo>
                  <a:cubicBezTo>
                    <a:pt x="40" y="181"/>
                    <a:pt x="0" y="140"/>
                    <a:pt x="0" y="90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89" name="Freeform 13"/>
            <p:cNvSpPr>
              <a:spLocks noChangeArrowheads="1"/>
            </p:cNvSpPr>
            <p:nvPr/>
          </p:nvSpPr>
          <p:spPr bwMode="auto">
            <a:xfrm>
              <a:off x="4807" y="1094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5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5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5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3"/>
                    <a:pt x="53" y="68"/>
                    <a:pt x="35" y="68"/>
                  </a:cubicBezTo>
                  <a:cubicBezTo>
                    <a:pt x="15" y="68"/>
                    <a:pt x="0" y="53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90" name="Freeform 14"/>
            <p:cNvSpPr>
              <a:spLocks noChangeArrowheads="1"/>
            </p:cNvSpPr>
            <p:nvPr/>
          </p:nvSpPr>
          <p:spPr bwMode="auto">
            <a:xfrm>
              <a:off x="4921" y="981"/>
              <a:ext cx="68" cy="68"/>
            </a:xfrm>
            <a:custGeom>
              <a:avLst/>
              <a:gdLst>
                <a:gd name="T0" fmla="*/ 0 w 182"/>
                <a:gd name="T1" fmla="*/ 91 h 182"/>
                <a:gd name="T2" fmla="*/ 91 w 182"/>
                <a:gd name="T3" fmla="*/ 0 h 182"/>
                <a:gd name="T4" fmla="*/ 182 w 182"/>
                <a:gd name="T5" fmla="*/ 91 h 182"/>
                <a:gd name="T6" fmla="*/ 182 w 182"/>
                <a:gd name="T7" fmla="*/ 91 h 182"/>
                <a:gd name="T8" fmla="*/ 91 w 182"/>
                <a:gd name="T9" fmla="*/ 182 h 182"/>
                <a:gd name="T10" fmla="*/ 0 w 182"/>
                <a:gd name="T1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2">
                  <a:moveTo>
                    <a:pt x="0" y="91"/>
                  </a:moveTo>
                  <a:cubicBezTo>
                    <a:pt x="0" y="41"/>
                    <a:pt x="41" y="0"/>
                    <a:pt x="91" y="0"/>
                  </a:cubicBezTo>
                  <a:cubicBezTo>
                    <a:pt x="141" y="0"/>
                    <a:pt x="182" y="41"/>
                    <a:pt x="182" y="91"/>
                  </a:cubicBezTo>
                  <a:cubicBezTo>
                    <a:pt x="182" y="91"/>
                    <a:pt x="182" y="91"/>
                    <a:pt x="182" y="91"/>
                  </a:cubicBezTo>
                  <a:cubicBezTo>
                    <a:pt x="182" y="141"/>
                    <a:pt x="141" y="182"/>
                    <a:pt x="91" y="182"/>
                  </a:cubicBezTo>
                  <a:cubicBezTo>
                    <a:pt x="41" y="182"/>
                    <a:pt x="0" y="141"/>
                    <a:pt x="0" y="91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91" name="Freeform 15"/>
            <p:cNvSpPr>
              <a:spLocks noChangeArrowheads="1"/>
            </p:cNvSpPr>
            <p:nvPr/>
          </p:nvSpPr>
          <p:spPr bwMode="auto">
            <a:xfrm>
              <a:off x="4921" y="981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92" name="Line 16"/>
            <p:cNvSpPr>
              <a:spLocks noChangeShapeType="1"/>
            </p:cNvSpPr>
            <p:nvPr/>
          </p:nvSpPr>
          <p:spPr bwMode="auto">
            <a:xfrm>
              <a:off x="4728" y="1015"/>
              <a:ext cx="454" cy="1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93" name="Line 17"/>
            <p:cNvSpPr>
              <a:spLocks noChangeShapeType="1"/>
            </p:cNvSpPr>
            <p:nvPr/>
          </p:nvSpPr>
          <p:spPr bwMode="auto">
            <a:xfrm>
              <a:off x="4955" y="788"/>
              <a:ext cx="1" cy="453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94" name="Freeform 18"/>
            <p:cNvSpPr>
              <a:spLocks noChangeArrowheads="1"/>
            </p:cNvSpPr>
            <p:nvPr/>
          </p:nvSpPr>
          <p:spPr bwMode="auto">
            <a:xfrm>
              <a:off x="4807" y="867"/>
              <a:ext cx="68" cy="68"/>
            </a:xfrm>
            <a:custGeom>
              <a:avLst/>
              <a:gdLst>
                <a:gd name="T0" fmla="*/ 0 w 181"/>
                <a:gd name="T1" fmla="*/ 91 h 181"/>
                <a:gd name="T2" fmla="*/ 91 w 181"/>
                <a:gd name="T3" fmla="*/ 0 h 181"/>
                <a:gd name="T4" fmla="*/ 181 w 181"/>
                <a:gd name="T5" fmla="*/ 91 h 181"/>
                <a:gd name="T6" fmla="*/ 181 w 181"/>
                <a:gd name="T7" fmla="*/ 91 h 181"/>
                <a:gd name="T8" fmla="*/ 91 w 181"/>
                <a:gd name="T9" fmla="*/ 181 h 181"/>
                <a:gd name="T10" fmla="*/ 0 w 181"/>
                <a:gd name="T11" fmla="*/ 9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1">
                  <a:moveTo>
                    <a:pt x="0" y="91"/>
                  </a:moveTo>
                  <a:cubicBezTo>
                    <a:pt x="0" y="40"/>
                    <a:pt x="40" y="0"/>
                    <a:pt x="91" y="0"/>
                  </a:cubicBezTo>
                  <a:cubicBezTo>
                    <a:pt x="141" y="0"/>
                    <a:pt x="181" y="40"/>
                    <a:pt x="181" y="91"/>
                  </a:cubicBezTo>
                  <a:cubicBezTo>
                    <a:pt x="181" y="91"/>
                    <a:pt x="181" y="91"/>
                    <a:pt x="181" y="91"/>
                  </a:cubicBezTo>
                  <a:cubicBezTo>
                    <a:pt x="181" y="141"/>
                    <a:pt x="141" y="181"/>
                    <a:pt x="91" y="181"/>
                  </a:cubicBezTo>
                  <a:cubicBezTo>
                    <a:pt x="40" y="181"/>
                    <a:pt x="0" y="141"/>
                    <a:pt x="0" y="9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95" name="Freeform 19"/>
            <p:cNvSpPr>
              <a:spLocks noChangeArrowheads="1"/>
            </p:cNvSpPr>
            <p:nvPr/>
          </p:nvSpPr>
          <p:spPr bwMode="auto">
            <a:xfrm>
              <a:off x="4807" y="867"/>
              <a:ext cx="68" cy="68"/>
            </a:xfrm>
            <a:custGeom>
              <a:avLst/>
              <a:gdLst>
                <a:gd name="T0" fmla="*/ 0 w 68"/>
                <a:gd name="T1" fmla="*/ 35 h 68"/>
                <a:gd name="T2" fmla="*/ 35 w 68"/>
                <a:gd name="T3" fmla="*/ 0 h 68"/>
                <a:gd name="T4" fmla="*/ 68 w 68"/>
                <a:gd name="T5" fmla="*/ 35 h 68"/>
                <a:gd name="T6" fmla="*/ 68 w 68"/>
                <a:gd name="T7" fmla="*/ 35 h 68"/>
                <a:gd name="T8" fmla="*/ 35 w 68"/>
                <a:gd name="T9" fmla="*/ 68 h 68"/>
                <a:gd name="T10" fmla="*/ 0 w 68"/>
                <a:gd name="T11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5"/>
                  </a:moveTo>
                  <a:cubicBezTo>
                    <a:pt x="0" y="15"/>
                    <a:pt x="15" y="0"/>
                    <a:pt x="35" y="0"/>
                  </a:cubicBezTo>
                  <a:cubicBezTo>
                    <a:pt x="53" y="0"/>
                    <a:pt x="68" y="1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53"/>
                    <a:pt x="53" y="68"/>
                    <a:pt x="35" y="68"/>
                  </a:cubicBezTo>
                  <a:cubicBezTo>
                    <a:pt x="15" y="68"/>
                    <a:pt x="0" y="53"/>
                    <a:pt x="0" y="35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96" name="Freeform 20"/>
            <p:cNvSpPr>
              <a:spLocks noChangeArrowheads="1"/>
            </p:cNvSpPr>
            <p:nvPr/>
          </p:nvSpPr>
          <p:spPr bwMode="auto">
            <a:xfrm>
              <a:off x="5034" y="867"/>
              <a:ext cx="68" cy="68"/>
            </a:xfrm>
            <a:custGeom>
              <a:avLst/>
              <a:gdLst>
                <a:gd name="T0" fmla="*/ 0 w 181"/>
                <a:gd name="T1" fmla="*/ 91 h 181"/>
                <a:gd name="T2" fmla="*/ 90 w 181"/>
                <a:gd name="T3" fmla="*/ 0 h 181"/>
                <a:gd name="T4" fmla="*/ 181 w 181"/>
                <a:gd name="T5" fmla="*/ 91 h 181"/>
                <a:gd name="T6" fmla="*/ 181 w 181"/>
                <a:gd name="T7" fmla="*/ 91 h 181"/>
                <a:gd name="T8" fmla="*/ 90 w 181"/>
                <a:gd name="T9" fmla="*/ 181 h 181"/>
                <a:gd name="T10" fmla="*/ 0 w 181"/>
                <a:gd name="T11" fmla="*/ 9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1">
                  <a:moveTo>
                    <a:pt x="0" y="91"/>
                  </a:moveTo>
                  <a:cubicBezTo>
                    <a:pt x="0" y="40"/>
                    <a:pt x="40" y="0"/>
                    <a:pt x="90" y="0"/>
                  </a:cubicBezTo>
                  <a:cubicBezTo>
                    <a:pt x="140" y="0"/>
                    <a:pt x="181" y="40"/>
                    <a:pt x="181" y="91"/>
                  </a:cubicBezTo>
                  <a:cubicBezTo>
                    <a:pt x="181" y="91"/>
                    <a:pt x="181" y="91"/>
                    <a:pt x="181" y="91"/>
                  </a:cubicBezTo>
                  <a:cubicBezTo>
                    <a:pt x="181" y="141"/>
                    <a:pt x="140" y="181"/>
                    <a:pt x="90" y="181"/>
                  </a:cubicBezTo>
                  <a:cubicBezTo>
                    <a:pt x="40" y="181"/>
                    <a:pt x="0" y="141"/>
                    <a:pt x="0" y="9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97" name="Freeform 21"/>
            <p:cNvSpPr>
              <a:spLocks noChangeArrowheads="1"/>
            </p:cNvSpPr>
            <p:nvPr/>
          </p:nvSpPr>
          <p:spPr bwMode="auto">
            <a:xfrm>
              <a:off x="5034" y="867"/>
              <a:ext cx="68" cy="68"/>
            </a:xfrm>
            <a:custGeom>
              <a:avLst/>
              <a:gdLst>
                <a:gd name="T0" fmla="*/ 0 w 68"/>
                <a:gd name="T1" fmla="*/ 35 h 68"/>
                <a:gd name="T2" fmla="*/ 34 w 68"/>
                <a:gd name="T3" fmla="*/ 0 h 68"/>
                <a:gd name="T4" fmla="*/ 68 w 68"/>
                <a:gd name="T5" fmla="*/ 35 h 68"/>
                <a:gd name="T6" fmla="*/ 68 w 68"/>
                <a:gd name="T7" fmla="*/ 35 h 68"/>
                <a:gd name="T8" fmla="*/ 34 w 68"/>
                <a:gd name="T9" fmla="*/ 68 h 68"/>
                <a:gd name="T10" fmla="*/ 0 w 68"/>
                <a:gd name="T11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5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5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98" name="Freeform 22"/>
            <p:cNvSpPr>
              <a:spLocks noChangeArrowheads="1"/>
            </p:cNvSpPr>
            <p:nvPr/>
          </p:nvSpPr>
          <p:spPr bwMode="auto">
            <a:xfrm>
              <a:off x="4921" y="867"/>
              <a:ext cx="68" cy="68"/>
            </a:xfrm>
            <a:custGeom>
              <a:avLst/>
              <a:gdLst>
                <a:gd name="T0" fmla="*/ 0 w 182"/>
                <a:gd name="T1" fmla="*/ 91 h 181"/>
                <a:gd name="T2" fmla="*/ 91 w 182"/>
                <a:gd name="T3" fmla="*/ 0 h 181"/>
                <a:gd name="T4" fmla="*/ 182 w 182"/>
                <a:gd name="T5" fmla="*/ 91 h 181"/>
                <a:gd name="T6" fmla="*/ 182 w 182"/>
                <a:gd name="T7" fmla="*/ 91 h 181"/>
                <a:gd name="T8" fmla="*/ 91 w 182"/>
                <a:gd name="T9" fmla="*/ 181 h 181"/>
                <a:gd name="T10" fmla="*/ 0 w 182"/>
                <a:gd name="T11" fmla="*/ 9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1">
                  <a:moveTo>
                    <a:pt x="0" y="91"/>
                  </a:move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2" y="40"/>
                    <a:pt x="182" y="91"/>
                  </a:cubicBezTo>
                  <a:cubicBezTo>
                    <a:pt x="182" y="91"/>
                    <a:pt x="182" y="91"/>
                    <a:pt x="182" y="91"/>
                  </a:cubicBezTo>
                  <a:cubicBezTo>
                    <a:pt x="182" y="141"/>
                    <a:pt x="141" y="181"/>
                    <a:pt x="91" y="181"/>
                  </a:cubicBezTo>
                  <a:cubicBezTo>
                    <a:pt x="41" y="181"/>
                    <a:pt x="0" y="141"/>
                    <a:pt x="0" y="9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99" name="Freeform 23"/>
            <p:cNvSpPr>
              <a:spLocks noChangeArrowheads="1"/>
            </p:cNvSpPr>
            <p:nvPr/>
          </p:nvSpPr>
          <p:spPr bwMode="auto">
            <a:xfrm>
              <a:off x="4921" y="867"/>
              <a:ext cx="68" cy="68"/>
            </a:xfrm>
            <a:custGeom>
              <a:avLst/>
              <a:gdLst>
                <a:gd name="T0" fmla="*/ 0 w 68"/>
                <a:gd name="T1" fmla="*/ 35 h 68"/>
                <a:gd name="T2" fmla="*/ 34 w 68"/>
                <a:gd name="T3" fmla="*/ 0 h 68"/>
                <a:gd name="T4" fmla="*/ 68 w 68"/>
                <a:gd name="T5" fmla="*/ 35 h 68"/>
                <a:gd name="T6" fmla="*/ 68 w 68"/>
                <a:gd name="T7" fmla="*/ 35 h 68"/>
                <a:gd name="T8" fmla="*/ 34 w 68"/>
                <a:gd name="T9" fmla="*/ 68 h 68"/>
                <a:gd name="T10" fmla="*/ 0 w 68"/>
                <a:gd name="T11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5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5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0500" name="组合 406"/>
          <p:cNvGrpSpPr/>
          <p:nvPr/>
        </p:nvGrpSpPr>
        <p:grpSpPr bwMode="auto">
          <a:xfrm>
            <a:off x="2020888" y="1598614"/>
            <a:ext cx="2451100" cy="1457325"/>
            <a:chOff x="6190743" y="4965720"/>
            <a:chExt cx="2451100" cy="1457325"/>
          </a:xfrm>
        </p:grpSpPr>
        <p:sp>
          <p:nvSpPr>
            <p:cNvPr id="100501" name="Rectangle 161"/>
            <p:cNvSpPr>
              <a:spLocks noChangeArrowheads="1"/>
            </p:cNvSpPr>
            <p:nvPr/>
          </p:nvSpPr>
          <p:spPr bwMode="auto">
            <a:xfrm>
              <a:off x="6874955" y="4965720"/>
              <a:ext cx="41678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000000"/>
                  </a:solidFill>
                  <a:latin typeface="宋体" panose="02010600030101010101" pitchFamily="2" charset="-122"/>
                </a:rPr>
                <a:t>S1:6</a:t>
              </a:r>
              <a:endParaRPr lang="en-US" altLang="zh-CN"/>
            </a:p>
          </p:txBody>
        </p:sp>
        <p:sp>
          <p:nvSpPr>
            <p:cNvPr id="100502" name="Freeform 162"/>
            <p:cNvSpPr>
              <a:spLocks noChangeArrowheads="1"/>
            </p:cNvSpPr>
            <p:nvPr/>
          </p:nvSpPr>
          <p:spPr bwMode="auto">
            <a:xfrm>
              <a:off x="6197093" y="5592782"/>
              <a:ext cx="138112" cy="127000"/>
            </a:xfrm>
            <a:custGeom>
              <a:avLst/>
              <a:gdLst>
                <a:gd name="T0" fmla="*/ 0 w 87"/>
                <a:gd name="T1" fmla="*/ 43 h 80"/>
                <a:gd name="T2" fmla="*/ 6 w 87"/>
                <a:gd name="T3" fmla="*/ 12 h 80"/>
                <a:gd name="T4" fmla="*/ 31 w 87"/>
                <a:gd name="T5" fmla="*/ 0 h 80"/>
                <a:gd name="T6" fmla="*/ 56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56 w 87"/>
                <a:gd name="T15" fmla="*/ 80 h 80"/>
                <a:gd name="T16" fmla="*/ 31 w 87"/>
                <a:gd name="T17" fmla="*/ 80 h 80"/>
                <a:gd name="T18" fmla="*/ 6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03" name="Freeform 163"/>
            <p:cNvSpPr>
              <a:spLocks noChangeArrowheads="1"/>
            </p:cNvSpPr>
            <p:nvPr/>
          </p:nvSpPr>
          <p:spPr bwMode="auto">
            <a:xfrm>
              <a:off x="6422518" y="5592782"/>
              <a:ext cx="146050" cy="127000"/>
            </a:xfrm>
            <a:custGeom>
              <a:avLst/>
              <a:gdLst>
                <a:gd name="T0" fmla="*/ 0 w 92"/>
                <a:gd name="T1" fmla="*/ 43 h 80"/>
                <a:gd name="T2" fmla="*/ 12 w 92"/>
                <a:gd name="T3" fmla="*/ 12 h 80"/>
                <a:gd name="T4" fmla="*/ 31 w 92"/>
                <a:gd name="T5" fmla="*/ 0 h 80"/>
                <a:gd name="T6" fmla="*/ 62 w 92"/>
                <a:gd name="T7" fmla="*/ 0 h 80"/>
                <a:gd name="T8" fmla="*/ 80 w 92"/>
                <a:gd name="T9" fmla="*/ 12 h 80"/>
                <a:gd name="T10" fmla="*/ 92 w 92"/>
                <a:gd name="T11" fmla="*/ 43 h 80"/>
                <a:gd name="T12" fmla="*/ 80 w 92"/>
                <a:gd name="T13" fmla="*/ 68 h 80"/>
                <a:gd name="T14" fmla="*/ 62 w 92"/>
                <a:gd name="T15" fmla="*/ 80 h 80"/>
                <a:gd name="T16" fmla="*/ 31 w 92"/>
                <a:gd name="T17" fmla="*/ 80 h 80"/>
                <a:gd name="T18" fmla="*/ 12 w 92"/>
                <a:gd name="T19" fmla="*/ 68 h 80"/>
                <a:gd name="T20" fmla="*/ 0 w 92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0">
                  <a:moveTo>
                    <a:pt x="0" y="43"/>
                  </a:moveTo>
                  <a:lnTo>
                    <a:pt x="12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04" name="Freeform 164"/>
            <p:cNvSpPr>
              <a:spLocks noChangeArrowheads="1"/>
            </p:cNvSpPr>
            <p:nvPr/>
          </p:nvSpPr>
          <p:spPr bwMode="auto">
            <a:xfrm>
              <a:off x="6422518" y="5818207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05" name="Freeform 165"/>
            <p:cNvSpPr>
              <a:spLocks noChangeArrowheads="1"/>
            </p:cNvSpPr>
            <p:nvPr/>
          </p:nvSpPr>
          <p:spPr bwMode="auto">
            <a:xfrm>
              <a:off x="6657468" y="5592782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06" name="Freeform 166"/>
            <p:cNvSpPr>
              <a:spLocks noChangeArrowheads="1"/>
            </p:cNvSpPr>
            <p:nvPr/>
          </p:nvSpPr>
          <p:spPr bwMode="auto">
            <a:xfrm>
              <a:off x="6657468" y="5818207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07" name="Freeform 167"/>
            <p:cNvSpPr>
              <a:spLocks noChangeArrowheads="1"/>
            </p:cNvSpPr>
            <p:nvPr/>
          </p:nvSpPr>
          <p:spPr bwMode="auto">
            <a:xfrm>
              <a:off x="6892418" y="5592782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08" name="Freeform 168"/>
            <p:cNvSpPr>
              <a:spLocks noChangeArrowheads="1"/>
            </p:cNvSpPr>
            <p:nvPr/>
          </p:nvSpPr>
          <p:spPr bwMode="auto">
            <a:xfrm>
              <a:off x="7116255" y="5818207"/>
              <a:ext cx="138113" cy="136525"/>
            </a:xfrm>
            <a:custGeom>
              <a:avLst/>
              <a:gdLst>
                <a:gd name="T0" fmla="*/ 0 w 87"/>
                <a:gd name="T1" fmla="*/ 43 h 86"/>
                <a:gd name="T2" fmla="*/ 13 w 87"/>
                <a:gd name="T3" fmla="*/ 19 h 86"/>
                <a:gd name="T4" fmla="*/ 31 w 87"/>
                <a:gd name="T5" fmla="*/ 0 h 86"/>
                <a:gd name="T6" fmla="*/ 62 w 87"/>
                <a:gd name="T7" fmla="*/ 0 h 86"/>
                <a:gd name="T8" fmla="*/ 80 w 87"/>
                <a:gd name="T9" fmla="*/ 19 h 86"/>
                <a:gd name="T10" fmla="*/ 87 w 87"/>
                <a:gd name="T11" fmla="*/ 43 h 86"/>
                <a:gd name="T12" fmla="*/ 80 w 87"/>
                <a:gd name="T13" fmla="*/ 68 h 86"/>
                <a:gd name="T14" fmla="*/ 62 w 87"/>
                <a:gd name="T15" fmla="*/ 86 h 86"/>
                <a:gd name="T16" fmla="*/ 31 w 87"/>
                <a:gd name="T17" fmla="*/ 86 h 86"/>
                <a:gd name="T18" fmla="*/ 13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09" name="Freeform 169"/>
            <p:cNvSpPr>
              <a:spLocks noChangeArrowheads="1"/>
            </p:cNvSpPr>
            <p:nvPr/>
          </p:nvSpPr>
          <p:spPr bwMode="auto">
            <a:xfrm>
              <a:off x="7116255" y="5592782"/>
              <a:ext cx="138113" cy="127000"/>
            </a:xfrm>
            <a:custGeom>
              <a:avLst/>
              <a:gdLst>
                <a:gd name="T0" fmla="*/ 0 w 87"/>
                <a:gd name="T1" fmla="*/ 43 h 80"/>
                <a:gd name="T2" fmla="*/ 13 w 87"/>
                <a:gd name="T3" fmla="*/ 12 h 80"/>
                <a:gd name="T4" fmla="*/ 31 w 87"/>
                <a:gd name="T5" fmla="*/ 0 h 80"/>
                <a:gd name="T6" fmla="*/ 62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62 w 87"/>
                <a:gd name="T15" fmla="*/ 80 h 80"/>
                <a:gd name="T16" fmla="*/ 31 w 87"/>
                <a:gd name="T17" fmla="*/ 80 h 80"/>
                <a:gd name="T18" fmla="*/ 13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13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10" name="Freeform 170"/>
            <p:cNvSpPr>
              <a:spLocks noChangeArrowheads="1"/>
            </p:cNvSpPr>
            <p:nvPr/>
          </p:nvSpPr>
          <p:spPr bwMode="auto">
            <a:xfrm>
              <a:off x="7351205" y="5818207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11" name="Freeform 171"/>
            <p:cNvSpPr>
              <a:spLocks noChangeArrowheads="1"/>
            </p:cNvSpPr>
            <p:nvPr/>
          </p:nvSpPr>
          <p:spPr bwMode="auto">
            <a:xfrm>
              <a:off x="7351205" y="5592782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6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6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12" name="Freeform 172"/>
            <p:cNvSpPr>
              <a:spLocks noChangeArrowheads="1"/>
            </p:cNvSpPr>
            <p:nvPr/>
          </p:nvSpPr>
          <p:spPr bwMode="auto">
            <a:xfrm>
              <a:off x="6892418" y="5818207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0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13" name="Freeform 173"/>
            <p:cNvSpPr>
              <a:spLocks noChangeArrowheads="1"/>
            </p:cNvSpPr>
            <p:nvPr/>
          </p:nvSpPr>
          <p:spPr bwMode="auto">
            <a:xfrm>
              <a:off x="6197093" y="5357832"/>
              <a:ext cx="138112" cy="136525"/>
            </a:xfrm>
            <a:custGeom>
              <a:avLst/>
              <a:gdLst>
                <a:gd name="T0" fmla="*/ 0 w 87"/>
                <a:gd name="T1" fmla="*/ 43 h 86"/>
                <a:gd name="T2" fmla="*/ 6 w 87"/>
                <a:gd name="T3" fmla="*/ 18 h 86"/>
                <a:gd name="T4" fmla="*/ 31 w 87"/>
                <a:gd name="T5" fmla="*/ 0 h 86"/>
                <a:gd name="T6" fmla="*/ 56 w 87"/>
                <a:gd name="T7" fmla="*/ 0 h 86"/>
                <a:gd name="T8" fmla="*/ 80 w 87"/>
                <a:gd name="T9" fmla="*/ 18 h 86"/>
                <a:gd name="T10" fmla="*/ 87 w 87"/>
                <a:gd name="T11" fmla="*/ 43 h 86"/>
                <a:gd name="T12" fmla="*/ 80 w 87"/>
                <a:gd name="T13" fmla="*/ 68 h 86"/>
                <a:gd name="T14" fmla="*/ 56 w 87"/>
                <a:gd name="T15" fmla="*/ 86 h 86"/>
                <a:gd name="T16" fmla="*/ 31 w 87"/>
                <a:gd name="T17" fmla="*/ 86 h 86"/>
                <a:gd name="T18" fmla="*/ 6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14" name="Freeform 174"/>
            <p:cNvSpPr>
              <a:spLocks noChangeArrowheads="1"/>
            </p:cNvSpPr>
            <p:nvPr/>
          </p:nvSpPr>
          <p:spPr bwMode="auto">
            <a:xfrm>
              <a:off x="8046530" y="5357832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0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15" name="Freeform 175"/>
            <p:cNvSpPr>
              <a:spLocks noChangeArrowheads="1"/>
            </p:cNvSpPr>
            <p:nvPr/>
          </p:nvSpPr>
          <p:spPr bwMode="auto">
            <a:xfrm>
              <a:off x="8270368" y="5357832"/>
              <a:ext cx="147637" cy="136525"/>
            </a:xfrm>
            <a:custGeom>
              <a:avLst/>
              <a:gdLst>
                <a:gd name="T0" fmla="*/ 0 w 93"/>
                <a:gd name="T1" fmla="*/ 43 h 86"/>
                <a:gd name="T2" fmla="*/ 13 w 93"/>
                <a:gd name="T3" fmla="*/ 18 h 86"/>
                <a:gd name="T4" fmla="*/ 31 w 93"/>
                <a:gd name="T5" fmla="*/ 0 h 86"/>
                <a:gd name="T6" fmla="*/ 62 w 93"/>
                <a:gd name="T7" fmla="*/ 0 h 86"/>
                <a:gd name="T8" fmla="*/ 80 w 93"/>
                <a:gd name="T9" fmla="*/ 18 h 86"/>
                <a:gd name="T10" fmla="*/ 93 w 93"/>
                <a:gd name="T11" fmla="*/ 43 h 86"/>
                <a:gd name="T12" fmla="*/ 80 w 93"/>
                <a:gd name="T13" fmla="*/ 68 h 86"/>
                <a:gd name="T14" fmla="*/ 62 w 93"/>
                <a:gd name="T15" fmla="*/ 86 h 86"/>
                <a:gd name="T16" fmla="*/ 31 w 93"/>
                <a:gd name="T17" fmla="*/ 86 h 86"/>
                <a:gd name="T18" fmla="*/ 13 w 93"/>
                <a:gd name="T19" fmla="*/ 68 h 86"/>
                <a:gd name="T20" fmla="*/ 0 w 93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86">
                  <a:moveTo>
                    <a:pt x="0" y="43"/>
                  </a:moveTo>
                  <a:lnTo>
                    <a:pt x="13" y="18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8"/>
                  </a:lnTo>
                  <a:lnTo>
                    <a:pt x="93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16" name="Freeform 176"/>
            <p:cNvSpPr>
              <a:spLocks noChangeArrowheads="1"/>
            </p:cNvSpPr>
            <p:nvPr/>
          </p:nvSpPr>
          <p:spPr bwMode="auto">
            <a:xfrm>
              <a:off x="8505318" y="5357832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17" name="Freeform 177"/>
            <p:cNvSpPr>
              <a:spLocks noChangeArrowheads="1"/>
            </p:cNvSpPr>
            <p:nvPr/>
          </p:nvSpPr>
          <p:spPr bwMode="auto">
            <a:xfrm>
              <a:off x="7586155" y="5592782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25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25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25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18" name="Freeform 178"/>
            <p:cNvSpPr>
              <a:spLocks noChangeArrowheads="1"/>
            </p:cNvSpPr>
            <p:nvPr/>
          </p:nvSpPr>
          <p:spPr bwMode="auto">
            <a:xfrm>
              <a:off x="7811580" y="5592782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19" name="Freeform 179"/>
            <p:cNvSpPr>
              <a:spLocks noChangeArrowheads="1"/>
            </p:cNvSpPr>
            <p:nvPr/>
          </p:nvSpPr>
          <p:spPr bwMode="auto">
            <a:xfrm>
              <a:off x="8046530" y="5592782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20" name="Freeform 180"/>
            <p:cNvSpPr>
              <a:spLocks noChangeArrowheads="1"/>
            </p:cNvSpPr>
            <p:nvPr/>
          </p:nvSpPr>
          <p:spPr bwMode="auto">
            <a:xfrm>
              <a:off x="7586155" y="5818207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25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25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25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21" name="Freeform 181"/>
            <p:cNvSpPr>
              <a:spLocks noChangeArrowheads="1"/>
            </p:cNvSpPr>
            <p:nvPr/>
          </p:nvSpPr>
          <p:spPr bwMode="auto">
            <a:xfrm>
              <a:off x="7811580" y="5818207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22" name="Freeform 182"/>
            <p:cNvSpPr>
              <a:spLocks noChangeArrowheads="1"/>
            </p:cNvSpPr>
            <p:nvPr/>
          </p:nvSpPr>
          <p:spPr bwMode="auto">
            <a:xfrm>
              <a:off x="6657468" y="6053157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23" name="Freeform 184"/>
            <p:cNvSpPr>
              <a:spLocks noChangeArrowheads="1"/>
            </p:cNvSpPr>
            <p:nvPr/>
          </p:nvSpPr>
          <p:spPr bwMode="auto">
            <a:xfrm>
              <a:off x="7351205" y="6053157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6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6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6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24" name="Freeform 186"/>
            <p:cNvSpPr>
              <a:spLocks noChangeArrowheads="1"/>
            </p:cNvSpPr>
            <p:nvPr/>
          </p:nvSpPr>
          <p:spPr bwMode="auto">
            <a:xfrm>
              <a:off x="7586155" y="6053157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25 w 86"/>
                <a:gd name="T5" fmla="*/ 0 h 87"/>
                <a:gd name="T6" fmla="*/ 55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5 w 86"/>
                <a:gd name="T15" fmla="*/ 87 h 87"/>
                <a:gd name="T16" fmla="*/ 25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5" y="87"/>
                  </a:lnTo>
                  <a:lnTo>
                    <a:pt x="25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25" name="Freeform 187"/>
            <p:cNvSpPr>
              <a:spLocks noChangeArrowheads="1"/>
            </p:cNvSpPr>
            <p:nvPr/>
          </p:nvSpPr>
          <p:spPr bwMode="auto">
            <a:xfrm>
              <a:off x="7811580" y="6053157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26" name="Freeform 190"/>
            <p:cNvSpPr>
              <a:spLocks noChangeArrowheads="1"/>
            </p:cNvSpPr>
            <p:nvPr/>
          </p:nvSpPr>
          <p:spPr bwMode="auto">
            <a:xfrm>
              <a:off x="7811580" y="6289695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27" name="Freeform 191"/>
            <p:cNvSpPr>
              <a:spLocks noChangeArrowheads="1"/>
            </p:cNvSpPr>
            <p:nvPr/>
          </p:nvSpPr>
          <p:spPr bwMode="auto">
            <a:xfrm>
              <a:off x="8046530" y="6289695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28" name="Freeform 192"/>
            <p:cNvSpPr>
              <a:spLocks noChangeArrowheads="1"/>
            </p:cNvSpPr>
            <p:nvPr/>
          </p:nvSpPr>
          <p:spPr bwMode="auto">
            <a:xfrm>
              <a:off x="6190743" y="5803920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29" name="Freeform 193"/>
            <p:cNvSpPr>
              <a:spLocks noChangeArrowheads="1"/>
            </p:cNvSpPr>
            <p:nvPr/>
          </p:nvSpPr>
          <p:spPr bwMode="auto">
            <a:xfrm>
              <a:off x="6193918" y="6038870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30" name="Freeform 194"/>
            <p:cNvSpPr>
              <a:spLocks noChangeArrowheads="1"/>
            </p:cNvSpPr>
            <p:nvPr/>
          </p:nvSpPr>
          <p:spPr bwMode="auto">
            <a:xfrm>
              <a:off x="6425693" y="6038870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31" name="Freeform 196"/>
            <p:cNvSpPr>
              <a:spLocks noChangeArrowheads="1"/>
            </p:cNvSpPr>
            <p:nvPr/>
          </p:nvSpPr>
          <p:spPr bwMode="auto">
            <a:xfrm>
              <a:off x="6193918" y="6284932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Thinning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54</a:t>
            </a:fld>
            <a:endParaRPr lang="en-US" dirty="0"/>
          </a:p>
        </p:txBody>
      </p:sp>
      <p:cxnSp>
        <p:nvCxnSpPr>
          <p:cNvPr id="102402" name="直接箭头连接符 219"/>
          <p:cNvCxnSpPr>
            <a:cxnSpLocks noChangeShapeType="1"/>
          </p:cNvCxnSpPr>
          <p:nvPr/>
        </p:nvCxnSpPr>
        <p:spPr bwMode="auto">
          <a:xfrm flipV="1">
            <a:off x="4776788" y="2360613"/>
            <a:ext cx="577850" cy="127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tailEnd type="arrow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03" name="直接箭头连接符 220"/>
          <p:cNvCxnSpPr>
            <a:cxnSpLocks noChangeShapeType="1"/>
          </p:cNvCxnSpPr>
          <p:nvPr/>
        </p:nvCxnSpPr>
        <p:spPr bwMode="auto">
          <a:xfrm flipV="1">
            <a:off x="6546850" y="2360613"/>
            <a:ext cx="579438" cy="127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tailEnd type="arrow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04" name="直接箭头连接符 265"/>
          <p:cNvCxnSpPr>
            <a:cxnSpLocks noChangeShapeType="1"/>
          </p:cNvCxnSpPr>
          <p:nvPr/>
        </p:nvCxnSpPr>
        <p:spPr bwMode="auto">
          <a:xfrm rot="16200000" flipH="1">
            <a:off x="8544720" y="3247232"/>
            <a:ext cx="358775" cy="11113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tailEnd type="arrow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05" name="直接箭头连接符 266"/>
          <p:cNvCxnSpPr>
            <a:cxnSpLocks noChangeShapeType="1"/>
          </p:cNvCxnSpPr>
          <p:nvPr/>
        </p:nvCxnSpPr>
        <p:spPr bwMode="auto">
          <a:xfrm rot="5400000">
            <a:off x="8542338" y="4646613"/>
            <a:ext cx="381000" cy="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tailEnd type="arrow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06" name="直接箭头连接符 269"/>
          <p:cNvCxnSpPr>
            <a:cxnSpLocks noChangeShapeType="1"/>
          </p:cNvCxnSpPr>
          <p:nvPr/>
        </p:nvCxnSpPr>
        <p:spPr bwMode="auto">
          <a:xfrm flipV="1">
            <a:off x="4879975" y="5867400"/>
            <a:ext cx="579438" cy="127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2407" name="Group 24"/>
          <p:cNvGrpSpPr/>
          <p:nvPr/>
        </p:nvGrpSpPr>
        <p:grpSpPr bwMode="auto">
          <a:xfrm>
            <a:off x="5546725" y="1273175"/>
            <a:ext cx="719138" cy="719138"/>
            <a:chOff x="5295" y="788"/>
            <a:chExt cx="453" cy="453"/>
          </a:xfrm>
        </p:grpSpPr>
        <p:sp>
          <p:nvSpPr>
            <p:cNvPr id="102408" name="Freeform 25"/>
            <p:cNvSpPr>
              <a:spLocks noChangeArrowheads="1"/>
            </p:cNvSpPr>
            <p:nvPr/>
          </p:nvSpPr>
          <p:spPr bwMode="auto">
            <a:xfrm>
              <a:off x="5488" y="1094"/>
              <a:ext cx="67" cy="68"/>
            </a:xfrm>
            <a:custGeom>
              <a:avLst/>
              <a:gdLst>
                <a:gd name="T0" fmla="*/ 0 w 181"/>
                <a:gd name="T1" fmla="*/ 90 h 181"/>
                <a:gd name="T2" fmla="*/ 91 w 181"/>
                <a:gd name="T3" fmla="*/ 0 h 181"/>
                <a:gd name="T4" fmla="*/ 181 w 181"/>
                <a:gd name="T5" fmla="*/ 90 h 181"/>
                <a:gd name="T6" fmla="*/ 181 w 181"/>
                <a:gd name="T7" fmla="*/ 90 h 181"/>
                <a:gd name="T8" fmla="*/ 91 w 181"/>
                <a:gd name="T9" fmla="*/ 181 h 181"/>
                <a:gd name="T10" fmla="*/ 0 w 181"/>
                <a:gd name="T11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1">
                  <a:moveTo>
                    <a:pt x="0" y="90"/>
                  </a:move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1" y="40"/>
                    <a:pt x="181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1" y="140"/>
                    <a:pt x="141" y="181"/>
                    <a:pt x="91" y="181"/>
                  </a:cubicBezTo>
                  <a:cubicBezTo>
                    <a:pt x="41" y="181"/>
                    <a:pt x="0" y="140"/>
                    <a:pt x="0" y="90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09" name="Freeform 26"/>
            <p:cNvSpPr>
              <a:spLocks noChangeArrowheads="1"/>
            </p:cNvSpPr>
            <p:nvPr/>
          </p:nvSpPr>
          <p:spPr bwMode="auto">
            <a:xfrm>
              <a:off x="5488" y="1094"/>
              <a:ext cx="67" cy="68"/>
            </a:xfrm>
            <a:custGeom>
              <a:avLst/>
              <a:gdLst>
                <a:gd name="T0" fmla="*/ 0 w 67"/>
                <a:gd name="T1" fmla="*/ 34 h 68"/>
                <a:gd name="T2" fmla="*/ 34 w 67"/>
                <a:gd name="T3" fmla="*/ 0 h 68"/>
                <a:gd name="T4" fmla="*/ 67 w 67"/>
                <a:gd name="T5" fmla="*/ 34 h 68"/>
                <a:gd name="T6" fmla="*/ 67 w 67"/>
                <a:gd name="T7" fmla="*/ 34 h 68"/>
                <a:gd name="T8" fmla="*/ 34 w 67"/>
                <a:gd name="T9" fmla="*/ 68 h 68"/>
                <a:gd name="T10" fmla="*/ 0 w 67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3"/>
                    <a:pt x="52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10" name="Freeform 27"/>
            <p:cNvSpPr>
              <a:spLocks noChangeArrowheads="1"/>
            </p:cNvSpPr>
            <p:nvPr/>
          </p:nvSpPr>
          <p:spPr bwMode="auto">
            <a:xfrm>
              <a:off x="5374" y="981"/>
              <a:ext cx="68" cy="68"/>
            </a:xfrm>
            <a:custGeom>
              <a:avLst/>
              <a:gdLst>
                <a:gd name="T0" fmla="*/ 0 w 181"/>
                <a:gd name="T1" fmla="*/ 91 h 182"/>
                <a:gd name="T2" fmla="*/ 90 w 181"/>
                <a:gd name="T3" fmla="*/ 0 h 182"/>
                <a:gd name="T4" fmla="*/ 181 w 181"/>
                <a:gd name="T5" fmla="*/ 91 h 182"/>
                <a:gd name="T6" fmla="*/ 181 w 181"/>
                <a:gd name="T7" fmla="*/ 91 h 182"/>
                <a:gd name="T8" fmla="*/ 90 w 181"/>
                <a:gd name="T9" fmla="*/ 182 h 182"/>
                <a:gd name="T10" fmla="*/ 0 w 181"/>
                <a:gd name="T1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cubicBezTo>
                    <a:pt x="0" y="41"/>
                    <a:pt x="40" y="0"/>
                    <a:pt x="90" y="0"/>
                  </a:cubicBezTo>
                  <a:cubicBezTo>
                    <a:pt x="140" y="0"/>
                    <a:pt x="181" y="41"/>
                    <a:pt x="181" y="91"/>
                  </a:cubicBezTo>
                  <a:cubicBezTo>
                    <a:pt x="181" y="91"/>
                    <a:pt x="181" y="91"/>
                    <a:pt x="181" y="91"/>
                  </a:cubicBezTo>
                  <a:cubicBezTo>
                    <a:pt x="181" y="141"/>
                    <a:pt x="140" y="182"/>
                    <a:pt x="90" y="182"/>
                  </a:cubicBezTo>
                  <a:cubicBezTo>
                    <a:pt x="40" y="182"/>
                    <a:pt x="0" y="141"/>
                    <a:pt x="0" y="91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11" name="Freeform 28"/>
            <p:cNvSpPr>
              <a:spLocks noChangeArrowheads="1"/>
            </p:cNvSpPr>
            <p:nvPr/>
          </p:nvSpPr>
          <p:spPr bwMode="auto">
            <a:xfrm>
              <a:off x="5374" y="981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12" name="Freeform 29"/>
            <p:cNvSpPr>
              <a:spLocks noChangeArrowheads="1"/>
            </p:cNvSpPr>
            <p:nvPr/>
          </p:nvSpPr>
          <p:spPr bwMode="auto">
            <a:xfrm>
              <a:off x="5374" y="1094"/>
              <a:ext cx="68" cy="68"/>
            </a:xfrm>
            <a:custGeom>
              <a:avLst/>
              <a:gdLst>
                <a:gd name="T0" fmla="*/ 0 w 181"/>
                <a:gd name="T1" fmla="*/ 90 h 181"/>
                <a:gd name="T2" fmla="*/ 90 w 181"/>
                <a:gd name="T3" fmla="*/ 0 h 181"/>
                <a:gd name="T4" fmla="*/ 181 w 181"/>
                <a:gd name="T5" fmla="*/ 90 h 181"/>
                <a:gd name="T6" fmla="*/ 181 w 181"/>
                <a:gd name="T7" fmla="*/ 90 h 181"/>
                <a:gd name="T8" fmla="*/ 90 w 181"/>
                <a:gd name="T9" fmla="*/ 181 h 181"/>
                <a:gd name="T10" fmla="*/ 0 w 181"/>
                <a:gd name="T11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1">
                  <a:moveTo>
                    <a:pt x="0" y="90"/>
                  </a:moveTo>
                  <a:cubicBezTo>
                    <a:pt x="0" y="40"/>
                    <a:pt x="40" y="0"/>
                    <a:pt x="90" y="0"/>
                  </a:cubicBezTo>
                  <a:cubicBezTo>
                    <a:pt x="140" y="0"/>
                    <a:pt x="181" y="40"/>
                    <a:pt x="181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1" y="140"/>
                    <a:pt x="140" y="181"/>
                    <a:pt x="90" y="181"/>
                  </a:cubicBezTo>
                  <a:cubicBezTo>
                    <a:pt x="40" y="181"/>
                    <a:pt x="0" y="140"/>
                    <a:pt x="0" y="90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13" name="Freeform 30"/>
            <p:cNvSpPr>
              <a:spLocks noChangeArrowheads="1"/>
            </p:cNvSpPr>
            <p:nvPr/>
          </p:nvSpPr>
          <p:spPr bwMode="auto">
            <a:xfrm>
              <a:off x="5374" y="1094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14" name="Freeform 31"/>
            <p:cNvSpPr>
              <a:spLocks noChangeArrowheads="1"/>
            </p:cNvSpPr>
            <p:nvPr/>
          </p:nvSpPr>
          <p:spPr bwMode="auto">
            <a:xfrm>
              <a:off x="5488" y="981"/>
              <a:ext cx="67" cy="68"/>
            </a:xfrm>
            <a:custGeom>
              <a:avLst/>
              <a:gdLst>
                <a:gd name="T0" fmla="*/ 0 w 181"/>
                <a:gd name="T1" fmla="*/ 91 h 182"/>
                <a:gd name="T2" fmla="*/ 91 w 181"/>
                <a:gd name="T3" fmla="*/ 0 h 182"/>
                <a:gd name="T4" fmla="*/ 181 w 181"/>
                <a:gd name="T5" fmla="*/ 91 h 182"/>
                <a:gd name="T6" fmla="*/ 181 w 181"/>
                <a:gd name="T7" fmla="*/ 91 h 182"/>
                <a:gd name="T8" fmla="*/ 91 w 181"/>
                <a:gd name="T9" fmla="*/ 182 h 182"/>
                <a:gd name="T10" fmla="*/ 0 w 181"/>
                <a:gd name="T1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cubicBezTo>
                    <a:pt x="0" y="41"/>
                    <a:pt x="41" y="0"/>
                    <a:pt x="91" y="0"/>
                  </a:cubicBezTo>
                  <a:cubicBezTo>
                    <a:pt x="141" y="0"/>
                    <a:pt x="181" y="41"/>
                    <a:pt x="181" y="91"/>
                  </a:cubicBezTo>
                  <a:cubicBezTo>
                    <a:pt x="181" y="91"/>
                    <a:pt x="181" y="91"/>
                    <a:pt x="181" y="91"/>
                  </a:cubicBezTo>
                  <a:cubicBezTo>
                    <a:pt x="181" y="141"/>
                    <a:pt x="141" y="182"/>
                    <a:pt x="91" y="182"/>
                  </a:cubicBezTo>
                  <a:cubicBezTo>
                    <a:pt x="41" y="182"/>
                    <a:pt x="0" y="141"/>
                    <a:pt x="0" y="91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15" name="Freeform 32"/>
            <p:cNvSpPr>
              <a:spLocks noChangeArrowheads="1"/>
            </p:cNvSpPr>
            <p:nvPr/>
          </p:nvSpPr>
          <p:spPr bwMode="auto">
            <a:xfrm>
              <a:off x="5488" y="981"/>
              <a:ext cx="67" cy="68"/>
            </a:xfrm>
            <a:custGeom>
              <a:avLst/>
              <a:gdLst>
                <a:gd name="T0" fmla="*/ 0 w 67"/>
                <a:gd name="T1" fmla="*/ 34 h 68"/>
                <a:gd name="T2" fmla="*/ 34 w 67"/>
                <a:gd name="T3" fmla="*/ 0 h 68"/>
                <a:gd name="T4" fmla="*/ 67 w 67"/>
                <a:gd name="T5" fmla="*/ 34 h 68"/>
                <a:gd name="T6" fmla="*/ 67 w 67"/>
                <a:gd name="T7" fmla="*/ 34 h 68"/>
                <a:gd name="T8" fmla="*/ 34 w 67"/>
                <a:gd name="T9" fmla="*/ 68 h 68"/>
                <a:gd name="T10" fmla="*/ 0 w 67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2"/>
                    <a:pt x="52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16" name="Line 33"/>
            <p:cNvSpPr>
              <a:spLocks noChangeShapeType="1"/>
            </p:cNvSpPr>
            <p:nvPr/>
          </p:nvSpPr>
          <p:spPr bwMode="auto">
            <a:xfrm>
              <a:off x="5295" y="1015"/>
              <a:ext cx="453" cy="1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17" name="Line 34"/>
            <p:cNvSpPr>
              <a:spLocks noChangeShapeType="1"/>
            </p:cNvSpPr>
            <p:nvPr/>
          </p:nvSpPr>
          <p:spPr bwMode="auto">
            <a:xfrm>
              <a:off x="5522" y="788"/>
              <a:ext cx="1" cy="453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18" name="Freeform 35"/>
            <p:cNvSpPr>
              <a:spLocks noChangeArrowheads="1"/>
            </p:cNvSpPr>
            <p:nvPr/>
          </p:nvSpPr>
          <p:spPr bwMode="auto">
            <a:xfrm>
              <a:off x="5601" y="981"/>
              <a:ext cx="68" cy="68"/>
            </a:xfrm>
            <a:custGeom>
              <a:avLst/>
              <a:gdLst>
                <a:gd name="T0" fmla="*/ 0 w 182"/>
                <a:gd name="T1" fmla="*/ 91 h 182"/>
                <a:gd name="T2" fmla="*/ 91 w 182"/>
                <a:gd name="T3" fmla="*/ 0 h 182"/>
                <a:gd name="T4" fmla="*/ 182 w 182"/>
                <a:gd name="T5" fmla="*/ 91 h 182"/>
                <a:gd name="T6" fmla="*/ 182 w 182"/>
                <a:gd name="T7" fmla="*/ 91 h 182"/>
                <a:gd name="T8" fmla="*/ 91 w 182"/>
                <a:gd name="T9" fmla="*/ 182 h 182"/>
                <a:gd name="T10" fmla="*/ 0 w 182"/>
                <a:gd name="T1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2">
                  <a:moveTo>
                    <a:pt x="0" y="91"/>
                  </a:moveTo>
                  <a:cubicBezTo>
                    <a:pt x="0" y="41"/>
                    <a:pt x="41" y="0"/>
                    <a:pt x="91" y="0"/>
                  </a:cubicBezTo>
                  <a:cubicBezTo>
                    <a:pt x="141" y="0"/>
                    <a:pt x="182" y="41"/>
                    <a:pt x="182" y="91"/>
                  </a:cubicBezTo>
                  <a:cubicBezTo>
                    <a:pt x="182" y="91"/>
                    <a:pt x="182" y="91"/>
                    <a:pt x="182" y="91"/>
                  </a:cubicBezTo>
                  <a:cubicBezTo>
                    <a:pt x="182" y="141"/>
                    <a:pt x="141" y="182"/>
                    <a:pt x="91" y="182"/>
                  </a:cubicBezTo>
                  <a:cubicBezTo>
                    <a:pt x="41" y="182"/>
                    <a:pt x="0" y="141"/>
                    <a:pt x="0" y="9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19" name="Freeform 36"/>
            <p:cNvSpPr>
              <a:spLocks noChangeArrowheads="1"/>
            </p:cNvSpPr>
            <p:nvPr/>
          </p:nvSpPr>
          <p:spPr bwMode="auto">
            <a:xfrm>
              <a:off x="5601" y="981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20" name="Freeform 37"/>
            <p:cNvSpPr>
              <a:spLocks noChangeArrowheads="1"/>
            </p:cNvSpPr>
            <p:nvPr/>
          </p:nvSpPr>
          <p:spPr bwMode="auto">
            <a:xfrm>
              <a:off x="5601" y="867"/>
              <a:ext cx="68" cy="68"/>
            </a:xfrm>
            <a:custGeom>
              <a:avLst/>
              <a:gdLst>
                <a:gd name="T0" fmla="*/ 0 w 182"/>
                <a:gd name="T1" fmla="*/ 91 h 181"/>
                <a:gd name="T2" fmla="*/ 91 w 182"/>
                <a:gd name="T3" fmla="*/ 0 h 181"/>
                <a:gd name="T4" fmla="*/ 182 w 182"/>
                <a:gd name="T5" fmla="*/ 91 h 181"/>
                <a:gd name="T6" fmla="*/ 182 w 182"/>
                <a:gd name="T7" fmla="*/ 91 h 181"/>
                <a:gd name="T8" fmla="*/ 91 w 182"/>
                <a:gd name="T9" fmla="*/ 181 h 181"/>
                <a:gd name="T10" fmla="*/ 0 w 182"/>
                <a:gd name="T11" fmla="*/ 9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1">
                  <a:moveTo>
                    <a:pt x="0" y="91"/>
                  </a:move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2" y="40"/>
                    <a:pt x="182" y="91"/>
                  </a:cubicBezTo>
                  <a:cubicBezTo>
                    <a:pt x="182" y="91"/>
                    <a:pt x="182" y="91"/>
                    <a:pt x="182" y="91"/>
                  </a:cubicBezTo>
                  <a:cubicBezTo>
                    <a:pt x="182" y="141"/>
                    <a:pt x="141" y="181"/>
                    <a:pt x="91" y="181"/>
                  </a:cubicBezTo>
                  <a:cubicBezTo>
                    <a:pt x="41" y="181"/>
                    <a:pt x="0" y="141"/>
                    <a:pt x="0" y="9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21" name="Freeform 38"/>
            <p:cNvSpPr>
              <a:spLocks noChangeArrowheads="1"/>
            </p:cNvSpPr>
            <p:nvPr/>
          </p:nvSpPr>
          <p:spPr bwMode="auto">
            <a:xfrm>
              <a:off x="5601" y="867"/>
              <a:ext cx="68" cy="68"/>
            </a:xfrm>
            <a:custGeom>
              <a:avLst/>
              <a:gdLst>
                <a:gd name="T0" fmla="*/ 0 w 68"/>
                <a:gd name="T1" fmla="*/ 35 h 68"/>
                <a:gd name="T2" fmla="*/ 34 w 68"/>
                <a:gd name="T3" fmla="*/ 0 h 68"/>
                <a:gd name="T4" fmla="*/ 68 w 68"/>
                <a:gd name="T5" fmla="*/ 35 h 68"/>
                <a:gd name="T6" fmla="*/ 68 w 68"/>
                <a:gd name="T7" fmla="*/ 35 h 68"/>
                <a:gd name="T8" fmla="*/ 34 w 68"/>
                <a:gd name="T9" fmla="*/ 68 h 68"/>
                <a:gd name="T10" fmla="*/ 0 w 68"/>
                <a:gd name="T11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5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5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22" name="Freeform 39"/>
            <p:cNvSpPr>
              <a:spLocks noChangeArrowheads="1"/>
            </p:cNvSpPr>
            <p:nvPr/>
          </p:nvSpPr>
          <p:spPr bwMode="auto">
            <a:xfrm>
              <a:off x="5488" y="867"/>
              <a:ext cx="67" cy="68"/>
            </a:xfrm>
            <a:custGeom>
              <a:avLst/>
              <a:gdLst>
                <a:gd name="T0" fmla="*/ 0 w 181"/>
                <a:gd name="T1" fmla="*/ 91 h 181"/>
                <a:gd name="T2" fmla="*/ 91 w 181"/>
                <a:gd name="T3" fmla="*/ 0 h 181"/>
                <a:gd name="T4" fmla="*/ 181 w 181"/>
                <a:gd name="T5" fmla="*/ 91 h 181"/>
                <a:gd name="T6" fmla="*/ 181 w 181"/>
                <a:gd name="T7" fmla="*/ 91 h 181"/>
                <a:gd name="T8" fmla="*/ 91 w 181"/>
                <a:gd name="T9" fmla="*/ 181 h 181"/>
                <a:gd name="T10" fmla="*/ 0 w 181"/>
                <a:gd name="T11" fmla="*/ 9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1">
                  <a:moveTo>
                    <a:pt x="0" y="91"/>
                  </a:move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1" y="40"/>
                    <a:pt x="181" y="91"/>
                  </a:cubicBezTo>
                  <a:cubicBezTo>
                    <a:pt x="181" y="91"/>
                    <a:pt x="181" y="91"/>
                    <a:pt x="181" y="91"/>
                  </a:cubicBezTo>
                  <a:cubicBezTo>
                    <a:pt x="181" y="141"/>
                    <a:pt x="141" y="181"/>
                    <a:pt x="91" y="181"/>
                  </a:cubicBezTo>
                  <a:cubicBezTo>
                    <a:pt x="41" y="181"/>
                    <a:pt x="0" y="141"/>
                    <a:pt x="0" y="9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23" name="Freeform 40"/>
            <p:cNvSpPr>
              <a:spLocks noChangeArrowheads="1"/>
            </p:cNvSpPr>
            <p:nvPr/>
          </p:nvSpPr>
          <p:spPr bwMode="auto">
            <a:xfrm>
              <a:off x="5488" y="867"/>
              <a:ext cx="67" cy="68"/>
            </a:xfrm>
            <a:custGeom>
              <a:avLst/>
              <a:gdLst>
                <a:gd name="T0" fmla="*/ 0 w 67"/>
                <a:gd name="T1" fmla="*/ 35 h 68"/>
                <a:gd name="T2" fmla="*/ 34 w 67"/>
                <a:gd name="T3" fmla="*/ 0 h 68"/>
                <a:gd name="T4" fmla="*/ 67 w 67"/>
                <a:gd name="T5" fmla="*/ 35 h 68"/>
                <a:gd name="T6" fmla="*/ 67 w 67"/>
                <a:gd name="T7" fmla="*/ 35 h 68"/>
                <a:gd name="T8" fmla="*/ 34 w 67"/>
                <a:gd name="T9" fmla="*/ 68 h 68"/>
                <a:gd name="T10" fmla="*/ 0 w 67"/>
                <a:gd name="T11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68">
                  <a:moveTo>
                    <a:pt x="0" y="35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53"/>
                    <a:pt x="52" y="68"/>
                    <a:pt x="34" y="68"/>
                  </a:cubicBezTo>
                  <a:cubicBezTo>
                    <a:pt x="15" y="68"/>
                    <a:pt x="0" y="53"/>
                    <a:pt x="0" y="35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02424" name="Object 4"/>
          <p:cNvGraphicFramePr>
            <a:graphicFrameLocks noChangeAspect="1"/>
          </p:cNvGraphicFramePr>
          <p:nvPr/>
        </p:nvGraphicFramePr>
        <p:xfrm>
          <a:off x="5553075" y="2027239"/>
          <a:ext cx="757238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5" r:id="rId4" imgW="914400" imgH="914400" progId="Visio.Drawing.11">
                  <p:embed/>
                </p:oleObj>
              </mc:Choice>
              <mc:Fallback>
                <p:oleObj r:id="rId4" imgW="914400" imgH="9144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3075" y="2027239"/>
                        <a:ext cx="757238" cy="75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25" name="Object 5"/>
          <p:cNvGraphicFramePr>
            <a:graphicFrameLocks noChangeAspect="1"/>
          </p:cNvGraphicFramePr>
          <p:nvPr/>
        </p:nvGraphicFramePr>
        <p:xfrm>
          <a:off x="5549900" y="2790825"/>
          <a:ext cx="757238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6" r:id="rId6" imgW="914400" imgH="914400" progId="Visio.Drawing.11">
                  <p:embed/>
                </p:oleObj>
              </mc:Choice>
              <mc:Fallback>
                <p:oleObj r:id="rId6" imgW="914400" imgH="91440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9900" y="2790825"/>
                        <a:ext cx="757238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26" name="Object 3"/>
          <p:cNvGraphicFramePr>
            <a:graphicFrameLocks noChangeAspect="1"/>
          </p:cNvGraphicFramePr>
          <p:nvPr/>
        </p:nvGraphicFramePr>
        <p:xfrm>
          <a:off x="8399464" y="3554414"/>
          <a:ext cx="757237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7" r:id="rId8" imgW="914400" imgH="914400" progId="Visio.Drawing.11">
                  <p:embed/>
                </p:oleObj>
              </mc:Choice>
              <mc:Fallback>
                <p:oleObj r:id="rId8" imgW="914400" imgH="91440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9464" y="3554414"/>
                        <a:ext cx="757237" cy="75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27" name="Rectangle 134"/>
          <p:cNvSpPr>
            <a:spLocks noChangeArrowheads="1"/>
          </p:cNvSpPr>
          <p:nvPr/>
        </p:nvSpPr>
        <p:spPr bwMode="auto">
          <a:xfrm>
            <a:off x="7935913" y="1485901"/>
            <a:ext cx="1446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000000"/>
                </a:solidFill>
                <a:latin typeface="宋体" panose="02010600030101010101" pitchFamily="2" charset="-122"/>
              </a:rPr>
              <a:t>S2:2,3,4</a:t>
            </a:r>
            <a:endParaRPr lang="en-US" altLang="zh-CN"/>
          </a:p>
        </p:txBody>
      </p:sp>
      <p:sp>
        <p:nvSpPr>
          <p:cNvPr id="102428" name="Freeform 135"/>
          <p:cNvSpPr>
            <a:spLocks noChangeArrowheads="1"/>
          </p:cNvSpPr>
          <p:nvPr/>
        </p:nvSpPr>
        <p:spPr bwMode="auto">
          <a:xfrm>
            <a:off x="7562851" y="2084388"/>
            <a:ext cx="138113" cy="127000"/>
          </a:xfrm>
          <a:custGeom>
            <a:avLst/>
            <a:gdLst>
              <a:gd name="T0" fmla="*/ 0 w 87"/>
              <a:gd name="T1" fmla="*/ 43 h 80"/>
              <a:gd name="T2" fmla="*/ 6 w 87"/>
              <a:gd name="T3" fmla="*/ 12 h 80"/>
              <a:gd name="T4" fmla="*/ 31 w 87"/>
              <a:gd name="T5" fmla="*/ 0 h 80"/>
              <a:gd name="T6" fmla="*/ 56 w 87"/>
              <a:gd name="T7" fmla="*/ 0 h 80"/>
              <a:gd name="T8" fmla="*/ 80 w 87"/>
              <a:gd name="T9" fmla="*/ 12 h 80"/>
              <a:gd name="T10" fmla="*/ 87 w 87"/>
              <a:gd name="T11" fmla="*/ 43 h 80"/>
              <a:gd name="T12" fmla="*/ 80 w 87"/>
              <a:gd name="T13" fmla="*/ 68 h 80"/>
              <a:gd name="T14" fmla="*/ 56 w 87"/>
              <a:gd name="T15" fmla="*/ 80 h 80"/>
              <a:gd name="T16" fmla="*/ 31 w 87"/>
              <a:gd name="T17" fmla="*/ 80 h 80"/>
              <a:gd name="T18" fmla="*/ 6 w 87"/>
              <a:gd name="T19" fmla="*/ 68 h 80"/>
              <a:gd name="T20" fmla="*/ 0 w 87"/>
              <a:gd name="T21" fmla="*/ 43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7" h="80">
                <a:moveTo>
                  <a:pt x="0" y="43"/>
                </a:moveTo>
                <a:lnTo>
                  <a:pt x="6" y="12"/>
                </a:lnTo>
                <a:lnTo>
                  <a:pt x="31" y="0"/>
                </a:lnTo>
                <a:lnTo>
                  <a:pt x="56" y="0"/>
                </a:lnTo>
                <a:lnTo>
                  <a:pt x="80" y="12"/>
                </a:lnTo>
                <a:lnTo>
                  <a:pt x="87" y="43"/>
                </a:lnTo>
                <a:lnTo>
                  <a:pt x="80" y="68"/>
                </a:lnTo>
                <a:lnTo>
                  <a:pt x="56" y="80"/>
                </a:lnTo>
                <a:lnTo>
                  <a:pt x="31" y="80"/>
                </a:lnTo>
                <a:lnTo>
                  <a:pt x="6" y="68"/>
                </a:lnTo>
                <a:lnTo>
                  <a:pt x="0" y="43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29" name="Freeform 136"/>
          <p:cNvSpPr>
            <a:spLocks noChangeArrowheads="1"/>
          </p:cNvSpPr>
          <p:nvPr/>
        </p:nvSpPr>
        <p:spPr bwMode="auto">
          <a:xfrm>
            <a:off x="7788275" y="2084388"/>
            <a:ext cx="146050" cy="127000"/>
          </a:xfrm>
          <a:custGeom>
            <a:avLst/>
            <a:gdLst>
              <a:gd name="T0" fmla="*/ 0 w 92"/>
              <a:gd name="T1" fmla="*/ 43 h 80"/>
              <a:gd name="T2" fmla="*/ 12 w 92"/>
              <a:gd name="T3" fmla="*/ 12 h 80"/>
              <a:gd name="T4" fmla="*/ 31 w 92"/>
              <a:gd name="T5" fmla="*/ 0 h 80"/>
              <a:gd name="T6" fmla="*/ 62 w 92"/>
              <a:gd name="T7" fmla="*/ 0 h 80"/>
              <a:gd name="T8" fmla="*/ 80 w 92"/>
              <a:gd name="T9" fmla="*/ 12 h 80"/>
              <a:gd name="T10" fmla="*/ 92 w 92"/>
              <a:gd name="T11" fmla="*/ 43 h 80"/>
              <a:gd name="T12" fmla="*/ 80 w 92"/>
              <a:gd name="T13" fmla="*/ 68 h 80"/>
              <a:gd name="T14" fmla="*/ 62 w 92"/>
              <a:gd name="T15" fmla="*/ 80 h 80"/>
              <a:gd name="T16" fmla="*/ 31 w 92"/>
              <a:gd name="T17" fmla="*/ 80 h 80"/>
              <a:gd name="T18" fmla="*/ 12 w 92"/>
              <a:gd name="T19" fmla="*/ 68 h 80"/>
              <a:gd name="T20" fmla="*/ 0 w 92"/>
              <a:gd name="T21" fmla="*/ 43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2" h="80">
                <a:moveTo>
                  <a:pt x="0" y="43"/>
                </a:moveTo>
                <a:lnTo>
                  <a:pt x="12" y="12"/>
                </a:lnTo>
                <a:lnTo>
                  <a:pt x="31" y="0"/>
                </a:lnTo>
                <a:lnTo>
                  <a:pt x="62" y="0"/>
                </a:lnTo>
                <a:lnTo>
                  <a:pt x="80" y="12"/>
                </a:lnTo>
                <a:lnTo>
                  <a:pt x="92" y="43"/>
                </a:lnTo>
                <a:lnTo>
                  <a:pt x="80" y="68"/>
                </a:lnTo>
                <a:lnTo>
                  <a:pt x="62" y="80"/>
                </a:lnTo>
                <a:lnTo>
                  <a:pt x="31" y="80"/>
                </a:lnTo>
                <a:lnTo>
                  <a:pt x="12" y="68"/>
                </a:lnTo>
                <a:lnTo>
                  <a:pt x="0" y="43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0" name="Freeform 137"/>
          <p:cNvSpPr>
            <a:spLocks noChangeArrowheads="1"/>
          </p:cNvSpPr>
          <p:nvPr/>
        </p:nvSpPr>
        <p:spPr bwMode="auto">
          <a:xfrm>
            <a:off x="7788275" y="2309814"/>
            <a:ext cx="146050" cy="136525"/>
          </a:xfrm>
          <a:custGeom>
            <a:avLst/>
            <a:gdLst>
              <a:gd name="T0" fmla="*/ 0 w 92"/>
              <a:gd name="T1" fmla="*/ 43 h 86"/>
              <a:gd name="T2" fmla="*/ 12 w 92"/>
              <a:gd name="T3" fmla="*/ 19 h 86"/>
              <a:gd name="T4" fmla="*/ 31 w 92"/>
              <a:gd name="T5" fmla="*/ 0 h 86"/>
              <a:gd name="T6" fmla="*/ 62 w 92"/>
              <a:gd name="T7" fmla="*/ 0 h 86"/>
              <a:gd name="T8" fmla="*/ 80 w 92"/>
              <a:gd name="T9" fmla="*/ 19 h 86"/>
              <a:gd name="T10" fmla="*/ 92 w 92"/>
              <a:gd name="T11" fmla="*/ 43 h 86"/>
              <a:gd name="T12" fmla="*/ 80 w 92"/>
              <a:gd name="T13" fmla="*/ 68 h 86"/>
              <a:gd name="T14" fmla="*/ 62 w 92"/>
              <a:gd name="T15" fmla="*/ 86 h 86"/>
              <a:gd name="T16" fmla="*/ 31 w 92"/>
              <a:gd name="T17" fmla="*/ 86 h 86"/>
              <a:gd name="T18" fmla="*/ 12 w 92"/>
              <a:gd name="T19" fmla="*/ 68 h 86"/>
              <a:gd name="T20" fmla="*/ 0 w 92"/>
              <a:gd name="T21" fmla="*/ 4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2" h="86">
                <a:moveTo>
                  <a:pt x="0" y="43"/>
                </a:moveTo>
                <a:lnTo>
                  <a:pt x="12" y="19"/>
                </a:lnTo>
                <a:lnTo>
                  <a:pt x="31" y="0"/>
                </a:lnTo>
                <a:lnTo>
                  <a:pt x="62" y="0"/>
                </a:lnTo>
                <a:lnTo>
                  <a:pt x="80" y="19"/>
                </a:lnTo>
                <a:lnTo>
                  <a:pt x="92" y="43"/>
                </a:lnTo>
                <a:lnTo>
                  <a:pt x="80" y="68"/>
                </a:lnTo>
                <a:lnTo>
                  <a:pt x="62" y="86"/>
                </a:lnTo>
                <a:lnTo>
                  <a:pt x="31" y="86"/>
                </a:lnTo>
                <a:lnTo>
                  <a:pt x="12" y="68"/>
                </a:lnTo>
                <a:lnTo>
                  <a:pt x="0" y="43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1" name="Freeform 138"/>
          <p:cNvSpPr>
            <a:spLocks noChangeArrowheads="1"/>
          </p:cNvSpPr>
          <p:nvPr/>
        </p:nvSpPr>
        <p:spPr bwMode="auto">
          <a:xfrm>
            <a:off x="8023226" y="2309814"/>
            <a:ext cx="136525" cy="136525"/>
          </a:xfrm>
          <a:custGeom>
            <a:avLst/>
            <a:gdLst>
              <a:gd name="T0" fmla="*/ 0 w 86"/>
              <a:gd name="T1" fmla="*/ 43 h 86"/>
              <a:gd name="T2" fmla="*/ 6 w 86"/>
              <a:gd name="T3" fmla="*/ 19 h 86"/>
              <a:gd name="T4" fmla="*/ 31 w 86"/>
              <a:gd name="T5" fmla="*/ 0 h 86"/>
              <a:gd name="T6" fmla="*/ 55 w 86"/>
              <a:gd name="T7" fmla="*/ 0 h 86"/>
              <a:gd name="T8" fmla="*/ 80 w 86"/>
              <a:gd name="T9" fmla="*/ 19 h 86"/>
              <a:gd name="T10" fmla="*/ 86 w 86"/>
              <a:gd name="T11" fmla="*/ 43 h 86"/>
              <a:gd name="T12" fmla="*/ 80 w 86"/>
              <a:gd name="T13" fmla="*/ 68 h 86"/>
              <a:gd name="T14" fmla="*/ 55 w 86"/>
              <a:gd name="T15" fmla="*/ 86 h 86"/>
              <a:gd name="T16" fmla="*/ 31 w 86"/>
              <a:gd name="T17" fmla="*/ 86 h 86"/>
              <a:gd name="T18" fmla="*/ 6 w 86"/>
              <a:gd name="T19" fmla="*/ 68 h 86"/>
              <a:gd name="T20" fmla="*/ 0 w 86"/>
              <a:gd name="T21" fmla="*/ 4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" h="86">
                <a:moveTo>
                  <a:pt x="0" y="43"/>
                </a:moveTo>
                <a:lnTo>
                  <a:pt x="6" y="19"/>
                </a:lnTo>
                <a:lnTo>
                  <a:pt x="31" y="0"/>
                </a:lnTo>
                <a:lnTo>
                  <a:pt x="55" y="0"/>
                </a:lnTo>
                <a:lnTo>
                  <a:pt x="80" y="19"/>
                </a:lnTo>
                <a:lnTo>
                  <a:pt x="86" y="43"/>
                </a:lnTo>
                <a:lnTo>
                  <a:pt x="80" y="68"/>
                </a:lnTo>
                <a:lnTo>
                  <a:pt x="55" y="86"/>
                </a:lnTo>
                <a:lnTo>
                  <a:pt x="31" y="86"/>
                </a:lnTo>
                <a:lnTo>
                  <a:pt x="6" y="68"/>
                </a:lnTo>
                <a:lnTo>
                  <a:pt x="0" y="43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2" name="Freeform 139"/>
          <p:cNvSpPr>
            <a:spLocks noChangeArrowheads="1"/>
          </p:cNvSpPr>
          <p:nvPr/>
        </p:nvSpPr>
        <p:spPr bwMode="auto">
          <a:xfrm>
            <a:off x="8482013" y="2309814"/>
            <a:ext cx="138112" cy="136525"/>
          </a:xfrm>
          <a:custGeom>
            <a:avLst/>
            <a:gdLst>
              <a:gd name="T0" fmla="*/ 0 w 87"/>
              <a:gd name="T1" fmla="*/ 43 h 86"/>
              <a:gd name="T2" fmla="*/ 13 w 87"/>
              <a:gd name="T3" fmla="*/ 19 h 86"/>
              <a:gd name="T4" fmla="*/ 31 w 87"/>
              <a:gd name="T5" fmla="*/ 0 h 86"/>
              <a:gd name="T6" fmla="*/ 62 w 87"/>
              <a:gd name="T7" fmla="*/ 0 h 86"/>
              <a:gd name="T8" fmla="*/ 80 w 87"/>
              <a:gd name="T9" fmla="*/ 19 h 86"/>
              <a:gd name="T10" fmla="*/ 87 w 87"/>
              <a:gd name="T11" fmla="*/ 43 h 86"/>
              <a:gd name="T12" fmla="*/ 80 w 87"/>
              <a:gd name="T13" fmla="*/ 68 h 86"/>
              <a:gd name="T14" fmla="*/ 62 w 87"/>
              <a:gd name="T15" fmla="*/ 86 h 86"/>
              <a:gd name="T16" fmla="*/ 31 w 87"/>
              <a:gd name="T17" fmla="*/ 86 h 86"/>
              <a:gd name="T18" fmla="*/ 13 w 87"/>
              <a:gd name="T19" fmla="*/ 68 h 86"/>
              <a:gd name="T20" fmla="*/ 0 w 87"/>
              <a:gd name="T21" fmla="*/ 4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7" h="86">
                <a:moveTo>
                  <a:pt x="0" y="43"/>
                </a:moveTo>
                <a:lnTo>
                  <a:pt x="13" y="19"/>
                </a:lnTo>
                <a:lnTo>
                  <a:pt x="31" y="0"/>
                </a:lnTo>
                <a:lnTo>
                  <a:pt x="62" y="0"/>
                </a:lnTo>
                <a:lnTo>
                  <a:pt x="80" y="19"/>
                </a:lnTo>
                <a:lnTo>
                  <a:pt x="87" y="43"/>
                </a:lnTo>
                <a:lnTo>
                  <a:pt x="80" y="68"/>
                </a:lnTo>
                <a:lnTo>
                  <a:pt x="62" y="86"/>
                </a:lnTo>
                <a:lnTo>
                  <a:pt x="31" y="86"/>
                </a:lnTo>
                <a:lnTo>
                  <a:pt x="13" y="68"/>
                </a:lnTo>
                <a:lnTo>
                  <a:pt x="0" y="43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3" name="Freeform 140"/>
          <p:cNvSpPr>
            <a:spLocks noChangeArrowheads="1"/>
          </p:cNvSpPr>
          <p:nvPr/>
        </p:nvSpPr>
        <p:spPr bwMode="auto">
          <a:xfrm>
            <a:off x="8716964" y="2309814"/>
            <a:ext cx="136525" cy="136525"/>
          </a:xfrm>
          <a:custGeom>
            <a:avLst/>
            <a:gdLst>
              <a:gd name="T0" fmla="*/ 0 w 86"/>
              <a:gd name="T1" fmla="*/ 43 h 86"/>
              <a:gd name="T2" fmla="*/ 6 w 86"/>
              <a:gd name="T3" fmla="*/ 19 h 86"/>
              <a:gd name="T4" fmla="*/ 31 w 86"/>
              <a:gd name="T5" fmla="*/ 0 h 86"/>
              <a:gd name="T6" fmla="*/ 56 w 86"/>
              <a:gd name="T7" fmla="*/ 0 h 86"/>
              <a:gd name="T8" fmla="*/ 80 w 86"/>
              <a:gd name="T9" fmla="*/ 19 h 86"/>
              <a:gd name="T10" fmla="*/ 86 w 86"/>
              <a:gd name="T11" fmla="*/ 43 h 86"/>
              <a:gd name="T12" fmla="*/ 80 w 86"/>
              <a:gd name="T13" fmla="*/ 68 h 86"/>
              <a:gd name="T14" fmla="*/ 56 w 86"/>
              <a:gd name="T15" fmla="*/ 86 h 86"/>
              <a:gd name="T16" fmla="*/ 31 w 86"/>
              <a:gd name="T17" fmla="*/ 86 h 86"/>
              <a:gd name="T18" fmla="*/ 6 w 86"/>
              <a:gd name="T19" fmla="*/ 68 h 86"/>
              <a:gd name="T20" fmla="*/ 0 w 86"/>
              <a:gd name="T21" fmla="*/ 4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" h="86">
                <a:moveTo>
                  <a:pt x="0" y="43"/>
                </a:moveTo>
                <a:lnTo>
                  <a:pt x="6" y="19"/>
                </a:lnTo>
                <a:lnTo>
                  <a:pt x="31" y="0"/>
                </a:lnTo>
                <a:lnTo>
                  <a:pt x="56" y="0"/>
                </a:lnTo>
                <a:lnTo>
                  <a:pt x="80" y="19"/>
                </a:lnTo>
                <a:lnTo>
                  <a:pt x="86" y="43"/>
                </a:lnTo>
                <a:lnTo>
                  <a:pt x="80" y="68"/>
                </a:lnTo>
                <a:lnTo>
                  <a:pt x="56" y="86"/>
                </a:lnTo>
                <a:lnTo>
                  <a:pt x="31" y="86"/>
                </a:lnTo>
                <a:lnTo>
                  <a:pt x="6" y="68"/>
                </a:lnTo>
                <a:lnTo>
                  <a:pt x="0" y="43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4" name="Freeform 141"/>
          <p:cNvSpPr>
            <a:spLocks noChangeArrowheads="1"/>
          </p:cNvSpPr>
          <p:nvPr/>
        </p:nvSpPr>
        <p:spPr bwMode="auto">
          <a:xfrm>
            <a:off x="8258176" y="2309814"/>
            <a:ext cx="136525" cy="136525"/>
          </a:xfrm>
          <a:custGeom>
            <a:avLst/>
            <a:gdLst>
              <a:gd name="T0" fmla="*/ 0 w 86"/>
              <a:gd name="T1" fmla="*/ 43 h 86"/>
              <a:gd name="T2" fmla="*/ 6 w 86"/>
              <a:gd name="T3" fmla="*/ 19 h 86"/>
              <a:gd name="T4" fmla="*/ 30 w 86"/>
              <a:gd name="T5" fmla="*/ 0 h 86"/>
              <a:gd name="T6" fmla="*/ 55 w 86"/>
              <a:gd name="T7" fmla="*/ 0 h 86"/>
              <a:gd name="T8" fmla="*/ 74 w 86"/>
              <a:gd name="T9" fmla="*/ 19 h 86"/>
              <a:gd name="T10" fmla="*/ 86 w 86"/>
              <a:gd name="T11" fmla="*/ 43 h 86"/>
              <a:gd name="T12" fmla="*/ 74 w 86"/>
              <a:gd name="T13" fmla="*/ 68 h 86"/>
              <a:gd name="T14" fmla="*/ 55 w 86"/>
              <a:gd name="T15" fmla="*/ 86 h 86"/>
              <a:gd name="T16" fmla="*/ 30 w 86"/>
              <a:gd name="T17" fmla="*/ 86 h 86"/>
              <a:gd name="T18" fmla="*/ 6 w 86"/>
              <a:gd name="T19" fmla="*/ 68 h 86"/>
              <a:gd name="T20" fmla="*/ 0 w 86"/>
              <a:gd name="T21" fmla="*/ 4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" h="86">
                <a:moveTo>
                  <a:pt x="0" y="43"/>
                </a:moveTo>
                <a:lnTo>
                  <a:pt x="6" y="19"/>
                </a:lnTo>
                <a:lnTo>
                  <a:pt x="30" y="0"/>
                </a:lnTo>
                <a:lnTo>
                  <a:pt x="55" y="0"/>
                </a:lnTo>
                <a:lnTo>
                  <a:pt x="74" y="19"/>
                </a:lnTo>
                <a:lnTo>
                  <a:pt x="86" y="43"/>
                </a:lnTo>
                <a:lnTo>
                  <a:pt x="74" y="68"/>
                </a:lnTo>
                <a:lnTo>
                  <a:pt x="55" y="86"/>
                </a:lnTo>
                <a:lnTo>
                  <a:pt x="30" y="86"/>
                </a:lnTo>
                <a:lnTo>
                  <a:pt x="6" y="68"/>
                </a:lnTo>
                <a:lnTo>
                  <a:pt x="0" y="43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5" name="Freeform 142"/>
          <p:cNvSpPr>
            <a:spLocks noChangeArrowheads="1"/>
          </p:cNvSpPr>
          <p:nvPr/>
        </p:nvSpPr>
        <p:spPr bwMode="auto">
          <a:xfrm>
            <a:off x="7562851" y="1849439"/>
            <a:ext cx="138113" cy="136525"/>
          </a:xfrm>
          <a:custGeom>
            <a:avLst/>
            <a:gdLst>
              <a:gd name="T0" fmla="*/ 0 w 87"/>
              <a:gd name="T1" fmla="*/ 43 h 86"/>
              <a:gd name="T2" fmla="*/ 6 w 87"/>
              <a:gd name="T3" fmla="*/ 18 h 86"/>
              <a:gd name="T4" fmla="*/ 31 w 87"/>
              <a:gd name="T5" fmla="*/ 0 h 86"/>
              <a:gd name="T6" fmla="*/ 56 w 87"/>
              <a:gd name="T7" fmla="*/ 0 h 86"/>
              <a:gd name="T8" fmla="*/ 80 w 87"/>
              <a:gd name="T9" fmla="*/ 18 h 86"/>
              <a:gd name="T10" fmla="*/ 87 w 87"/>
              <a:gd name="T11" fmla="*/ 43 h 86"/>
              <a:gd name="T12" fmla="*/ 80 w 87"/>
              <a:gd name="T13" fmla="*/ 68 h 86"/>
              <a:gd name="T14" fmla="*/ 56 w 87"/>
              <a:gd name="T15" fmla="*/ 86 h 86"/>
              <a:gd name="T16" fmla="*/ 31 w 87"/>
              <a:gd name="T17" fmla="*/ 86 h 86"/>
              <a:gd name="T18" fmla="*/ 6 w 87"/>
              <a:gd name="T19" fmla="*/ 68 h 86"/>
              <a:gd name="T20" fmla="*/ 0 w 87"/>
              <a:gd name="T21" fmla="*/ 4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7" h="86">
                <a:moveTo>
                  <a:pt x="0" y="43"/>
                </a:moveTo>
                <a:lnTo>
                  <a:pt x="6" y="18"/>
                </a:lnTo>
                <a:lnTo>
                  <a:pt x="31" y="0"/>
                </a:lnTo>
                <a:lnTo>
                  <a:pt x="56" y="0"/>
                </a:lnTo>
                <a:lnTo>
                  <a:pt x="80" y="18"/>
                </a:lnTo>
                <a:lnTo>
                  <a:pt x="87" y="43"/>
                </a:lnTo>
                <a:lnTo>
                  <a:pt x="80" y="68"/>
                </a:lnTo>
                <a:lnTo>
                  <a:pt x="56" y="86"/>
                </a:lnTo>
                <a:lnTo>
                  <a:pt x="31" y="86"/>
                </a:lnTo>
                <a:lnTo>
                  <a:pt x="6" y="68"/>
                </a:lnTo>
                <a:lnTo>
                  <a:pt x="0" y="43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6" name="Freeform 143"/>
          <p:cNvSpPr>
            <a:spLocks noChangeArrowheads="1"/>
          </p:cNvSpPr>
          <p:nvPr/>
        </p:nvSpPr>
        <p:spPr bwMode="auto">
          <a:xfrm>
            <a:off x="9412289" y="1849439"/>
            <a:ext cx="136525" cy="136525"/>
          </a:xfrm>
          <a:custGeom>
            <a:avLst/>
            <a:gdLst>
              <a:gd name="T0" fmla="*/ 0 w 86"/>
              <a:gd name="T1" fmla="*/ 43 h 86"/>
              <a:gd name="T2" fmla="*/ 6 w 86"/>
              <a:gd name="T3" fmla="*/ 18 h 86"/>
              <a:gd name="T4" fmla="*/ 30 w 86"/>
              <a:gd name="T5" fmla="*/ 0 h 86"/>
              <a:gd name="T6" fmla="*/ 55 w 86"/>
              <a:gd name="T7" fmla="*/ 0 h 86"/>
              <a:gd name="T8" fmla="*/ 80 w 86"/>
              <a:gd name="T9" fmla="*/ 18 h 86"/>
              <a:gd name="T10" fmla="*/ 86 w 86"/>
              <a:gd name="T11" fmla="*/ 43 h 86"/>
              <a:gd name="T12" fmla="*/ 80 w 86"/>
              <a:gd name="T13" fmla="*/ 68 h 86"/>
              <a:gd name="T14" fmla="*/ 55 w 86"/>
              <a:gd name="T15" fmla="*/ 86 h 86"/>
              <a:gd name="T16" fmla="*/ 30 w 86"/>
              <a:gd name="T17" fmla="*/ 86 h 86"/>
              <a:gd name="T18" fmla="*/ 6 w 86"/>
              <a:gd name="T19" fmla="*/ 68 h 86"/>
              <a:gd name="T20" fmla="*/ 0 w 86"/>
              <a:gd name="T21" fmla="*/ 4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" h="86">
                <a:moveTo>
                  <a:pt x="0" y="43"/>
                </a:moveTo>
                <a:lnTo>
                  <a:pt x="6" y="18"/>
                </a:lnTo>
                <a:lnTo>
                  <a:pt x="30" y="0"/>
                </a:lnTo>
                <a:lnTo>
                  <a:pt x="55" y="0"/>
                </a:lnTo>
                <a:lnTo>
                  <a:pt x="80" y="18"/>
                </a:lnTo>
                <a:lnTo>
                  <a:pt x="86" y="43"/>
                </a:lnTo>
                <a:lnTo>
                  <a:pt x="80" y="68"/>
                </a:lnTo>
                <a:lnTo>
                  <a:pt x="55" y="86"/>
                </a:lnTo>
                <a:lnTo>
                  <a:pt x="30" y="86"/>
                </a:lnTo>
                <a:lnTo>
                  <a:pt x="6" y="68"/>
                </a:lnTo>
                <a:lnTo>
                  <a:pt x="0" y="43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7" name="Freeform 144"/>
          <p:cNvSpPr>
            <a:spLocks noChangeArrowheads="1"/>
          </p:cNvSpPr>
          <p:nvPr/>
        </p:nvSpPr>
        <p:spPr bwMode="auto">
          <a:xfrm>
            <a:off x="9636125" y="1849439"/>
            <a:ext cx="147638" cy="136525"/>
          </a:xfrm>
          <a:custGeom>
            <a:avLst/>
            <a:gdLst>
              <a:gd name="T0" fmla="*/ 0 w 93"/>
              <a:gd name="T1" fmla="*/ 43 h 86"/>
              <a:gd name="T2" fmla="*/ 13 w 93"/>
              <a:gd name="T3" fmla="*/ 18 h 86"/>
              <a:gd name="T4" fmla="*/ 31 w 93"/>
              <a:gd name="T5" fmla="*/ 0 h 86"/>
              <a:gd name="T6" fmla="*/ 62 w 93"/>
              <a:gd name="T7" fmla="*/ 0 h 86"/>
              <a:gd name="T8" fmla="*/ 80 w 93"/>
              <a:gd name="T9" fmla="*/ 18 h 86"/>
              <a:gd name="T10" fmla="*/ 93 w 93"/>
              <a:gd name="T11" fmla="*/ 43 h 86"/>
              <a:gd name="T12" fmla="*/ 80 w 93"/>
              <a:gd name="T13" fmla="*/ 68 h 86"/>
              <a:gd name="T14" fmla="*/ 62 w 93"/>
              <a:gd name="T15" fmla="*/ 86 h 86"/>
              <a:gd name="T16" fmla="*/ 31 w 93"/>
              <a:gd name="T17" fmla="*/ 86 h 86"/>
              <a:gd name="T18" fmla="*/ 13 w 93"/>
              <a:gd name="T19" fmla="*/ 68 h 86"/>
              <a:gd name="T20" fmla="*/ 0 w 93"/>
              <a:gd name="T21" fmla="*/ 4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6">
                <a:moveTo>
                  <a:pt x="0" y="43"/>
                </a:moveTo>
                <a:lnTo>
                  <a:pt x="13" y="18"/>
                </a:lnTo>
                <a:lnTo>
                  <a:pt x="31" y="0"/>
                </a:lnTo>
                <a:lnTo>
                  <a:pt x="62" y="0"/>
                </a:lnTo>
                <a:lnTo>
                  <a:pt x="80" y="18"/>
                </a:lnTo>
                <a:lnTo>
                  <a:pt x="93" y="43"/>
                </a:lnTo>
                <a:lnTo>
                  <a:pt x="80" y="68"/>
                </a:lnTo>
                <a:lnTo>
                  <a:pt x="62" y="86"/>
                </a:lnTo>
                <a:lnTo>
                  <a:pt x="31" y="86"/>
                </a:lnTo>
                <a:lnTo>
                  <a:pt x="13" y="68"/>
                </a:lnTo>
                <a:lnTo>
                  <a:pt x="0" y="43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8" name="Freeform 145"/>
          <p:cNvSpPr>
            <a:spLocks noChangeArrowheads="1"/>
          </p:cNvSpPr>
          <p:nvPr/>
        </p:nvSpPr>
        <p:spPr bwMode="auto">
          <a:xfrm>
            <a:off x="9871076" y="1849439"/>
            <a:ext cx="136525" cy="136525"/>
          </a:xfrm>
          <a:custGeom>
            <a:avLst/>
            <a:gdLst>
              <a:gd name="T0" fmla="*/ 0 w 86"/>
              <a:gd name="T1" fmla="*/ 43 h 86"/>
              <a:gd name="T2" fmla="*/ 6 w 86"/>
              <a:gd name="T3" fmla="*/ 18 h 86"/>
              <a:gd name="T4" fmla="*/ 31 w 86"/>
              <a:gd name="T5" fmla="*/ 0 h 86"/>
              <a:gd name="T6" fmla="*/ 56 w 86"/>
              <a:gd name="T7" fmla="*/ 0 h 86"/>
              <a:gd name="T8" fmla="*/ 80 w 86"/>
              <a:gd name="T9" fmla="*/ 18 h 86"/>
              <a:gd name="T10" fmla="*/ 86 w 86"/>
              <a:gd name="T11" fmla="*/ 43 h 86"/>
              <a:gd name="T12" fmla="*/ 80 w 86"/>
              <a:gd name="T13" fmla="*/ 68 h 86"/>
              <a:gd name="T14" fmla="*/ 56 w 86"/>
              <a:gd name="T15" fmla="*/ 86 h 86"/>
              <a:gd name="T16" fmla="*/ 31 w 86"/>
              <a:gd name="T17" fmla="*/ 86 h 86"/>
              <a:gd name="T18" fmla="*/ 6 w 86"/>
              <a:gd name="T19" fmla="*/ 68 h 86"/>
              <a:gd name="T20" fmla="*/ 0 w 86"/>
              <a:gd name="T21" fmla="*/ 4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" h="86">
                <a:moveTo>
                  <a:pt x="0" y="43"/>
                </a:moveTo>
                <a:lnTo>
                  <a:pt x="6" y="18"/>
                </a:lnTo>
                <a:lnTo>
                  <a:pt x="31" y="0"/>
                </a:lnTo>
                <a:lnTo>
                  <a:pt x="56" y="0"/>
                </a:lnTo>
                <a:lnTo>
                  <a:pt x="80" y="18"/>
                </a:lnTo>
                <a:lnTo>
                  <a:pt x="86" y="43"/>
                </a:lnTo>
                <a:lnTo>
                  <a:pt x="80" y="68"/>
                </a:lnTo>
                <a:lnTo>
                  <a:pt x="56" y="86"/>
                </a:lnTo>
                <a:lnTo>
                  <a:pt x="31" y="86"/>
                </a:lnTo>
                <a:lnTo>
                  <a:pt x="6" y="68"/>
                </a:lnTo>
                <a:lnTo>
                  <a:pt x="0" y="43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9" name="Freeform 146"/>
          <p:cNvSpPr>
            <a:spLocks noChangeArrowheads="1"/>
          </p:cNvSpPr>
          <p:nvPr/>
        </p:nvSpPr>
        <p:spPr bwMode="auto">
          <a:xfrm>
            <a:off x="9177339" y="2084388"/>
            <a:ext cx="136525" cy="127000"/>
          </a:xfrm>
          <a:custGeom>
            <a:avLst/>
            <a:gdLst>
              <a:gd name="T0" fmla="*/ 0 w 86"/>
              <a:gd name="T1" fmla="*/ 43 h 80"/>
              <a:gd name="T2" fmla="*/ 6 w 86"/>
              <a:gd name="T3" fmla="*/ 12 h 80"/>
              <a:gd name="T4" fmla="*/ 31 w 86"/>
              <a:gd name="T5" fmla="*/ 0 h 80"/>
              <a:gd name="T6" fmla="*/ 55 w 86"/>
              <a:gd name="T7" fmla="*/ 0 h 80"/>
              <a:gd name="T8" fmla="*/ 80 w 86"/>
              <a:gd name="T9" fmla="*/ 12 h 80"/>
              <a:gd name="T10" fmla="*/ 86 w 86"/>
              <a:gd name="T11" fmla="*/ 43 h 80"/>
              <a:gd name="T12" fmla="*/ 80 w 86"/>
              <a:gd name="T13" fmla="*/ 68 h 80"/>
              <a:gd name="T14" fmla="*/ 55 w 86"/>
              <a:gd name="T15" fmla="*/ 80 h 80"/>
              <a:gd name="T16" fmla="*/ 31 w 86"/>
              <a:gd name="T17" fmla="*/ 80 h 80"/>
              <a:gd name="T18" fmla="*/ 6 w 86"/>
              <a:gd name="T19" fmla="*/ 68 h 80"/>
              <a:gd name="T20" fmla="*/ 0 w 86"/>
              <a:gd name="T21" fmla="*/ 43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" h="80">
                <a:moveTo>
                  <a:pt x="0" y="43"/>
                </a:moveTo>
                <a:lnTo>
                  <a:pt x="6" y="12"/>
                </a:lnTo>
                <a:lnTo>
                  <a:pt x="31" y="0"/>
                </a:lnTo>
                <a:lnTo>
                  <a:pt x="55" y="0"/>
                </a:lnTo>
                <a:lnTo>
                  <a:pt x="80" y="12"/>
                </a:lnTo>
                <a:lnTo>
                  <a:pt x="86" y="43"/>
                </a:lnTo>
                <a:lnTo>
                  <a:pt x="80" y="68"/>
                </a:lnTo>
                <a:lnTo>
                  <a:pt x="55" y="80"/>
                </a:lnTo>
                <a:lnTo>
                  <a:pt x="31" y="80"/>
                </a:lnTo>
                <a:lnTo>
                  <a:pt x="6" y="68"/>
                </a:lnTo>
                <a:lnTo>
                  <a:pt x="0" y="43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0" name="Freeform 147"/>
          <p:cNvSpPr>
            <a:spLocks noChangeArrowheads="1"/>
          </p:cNvSpPr>
          <p:nvPr/>
        </p:nvSpPr>
        <p:spPr bwMode="auto">
          <a:xfrm>
            <a:off x="9412289" y="2084388"/>
            <a:ext cx="136525" cy="127000"/>
          </a:xfrm>
          <a:custGeom>
            <a:avLst/>
            <a:gdLst>
              <a:gd name="T0" fmla="*/ 0 w 86"/>
              <a:gd name="T1" fmla="*/ 43 h 80"/>
              <a:gd name="T2" fmla="*/ 6 w 86"/>
              <a:gd name="T3" fmla="*/ 12 h 80"/>
              <a:gd name="T4" fmla="*/ 30 w 86"/>
              <a:gd name="T5" fmla="*/ 0 h 80"/>
              <a:gd name="T6" fmla="*/ 55 w 86"/>
              <a:gd name="T7" fmla="*/ 0 h 80"/>
              <a:gd name="T8" fmla="*/ 80 w 86"/>
              <a:gd name="T9" fmla="*/ 12 h 80"/>
              <a:gd name="T10" fmla="*/ 86 w 86"/>
              <a:gd name="T11" fmla="*/ 43 h 80"/>
              <a:gd name="T12" fmla="*/ 80 w 86"/>
              <a:gd name="T13" fmla="*/ 68 h 80"/>
              <a:gd name="T14" fmla="*/ 55 w 86"/>
              <a:gd name="T15" fmla="*/ 80 h 80"/>
              <a:gd name="T16" fmla="*/ 30 w 86"/>
              <a:gd name="T17" fmla="*/ 80 h 80"/>
              <a:gd name="T18" fmla="*/ 6 w 86"/>
              <a:gd name="T19" fmla="*/ 68 h 80"/>
              <a:gd name="T20" fmla="*/ 0 w 86"/>
              <a:gd name="T21" fmla="*/ 43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" h="80">
                <a:moveTo>
                  <a:pt x="0" y="43"/>
                </a:moveTo>
                <a:lnTo>
                  <a:pt x="6" y="12"/>
                </a:lnTo>
                <a:lnTo>
                  <a:pt x="30" y="0"/>
                </a:lnTo>
                <a:lnTo>
                  <a:pt x="55" y="0"/>
                </a:lnTo>
                <a:lnTo>
                  <a:pt x="80" y="12"/>
                </a:lnTo>
                <a:lnTo>
                  <a:pt x="86" y="43"/>
                </a:lnTo>
                <a:lnTo>
                  <a:pt x="80" y="68"/>
                </a:lnTo>
                <a:lnTo>
                  <a:pt x="55" y="80"/>
                </a:lnTo>
                <a:lnTo>
                  <a:pt x="30" y="80"/>
                </a:lnTo>
                <a:lnTo>
                  <a:pt x="6" y="68"/>
                </a:lnTo>
                <a:lnTo>
                  <a:pt x="0" y="43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1" name="Freeform 148"/>
          <p:cNvSpPr>
            <a:spLocks noChangeArrowheads="1"/>
          </p:cNvSpPr>
          <p:nvPr/>
        </p:nvSpPr>
        <p:spPr bwMode="auto">
          <a:xfrm>
            <a:off x="8951914" y="2309814"/>
            <a:ext cx="136525" cy="136525"/>
          </a:xfrm>
          <a:custGeom>
            <a:avLst/>
            <a:gdLst>
              <a:gd name="T0" fmla="*/ 0 w 86"/>
              <a:gd name="T1" fmla="*/ 43 h 86"/>
              <a:gd name="T2" fmla="*/ 6 w 86"/>
              <a:gd name="T3" fmla="*/ 19 h 86"/>
              <a:gd name="T4" fmla="*/ 25 w 86"/>
              <a:gd name="T5" fmla="*/ 0 h 86"/>
              <a:gd name="T6" fmla="*/ 55 w 86"/>
              <a:gd name="T7" fmla="*/ 0 h 86"/>
              <a:gd name="T8" fmla="*/ 74 w 86"/>
              <a:gd name="T9" fmla="*/ 19 h 86"/>
              <a:gd name="T10" fmla="*/ 86 w 86"/>
              <a:gd name="T11" fmla="*/ 43 h 86"/>
              <a:gd name="T12" fmla="*/ 74 w 86"/>
              <a:gd name="T13" fmla="*/ 68 h 86"/>
              <a:gd name="T14" fmla="*/ 55 w 86"/>
              <a:gd name="T15" fmla="*/ 86 h 86"/>
              <a:gd name="T16" fmla="*/ 25 w 86"/>
              <a:gd name="T17" fmla="*/ 86 h 86"/>
              <a:gd name="T18" fmla="*/ 6 w 86"/>
              <a:gd name="T19" fmla="*/ 68 h 86"/>
              <a:gd name="T20" fmla="*/ 0 w 86"/>
              <a:gd name="T21" fmla="*/ 4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" h="86">
                <a:moveTo>
                  <a:pt x="0" y="43"/>
                </a:moveTo>
                <a:lnTo>
                  <a:pt x="6" y="19"/>
                </a:lnTo>
                <a:lnTo>
                  <a:pt x="25" y="0"/>
                </a:lnTo>
                <a:lnTo>
                  <a:pt x="55" y="0"/>
                </a:lnTo>
                <a:lnTo>
                  <a:pt x="74" y="19"/>
                </a:lnTo>
                <a:lnTo>
                  <a:pt x="86" y="43"/>
                </a:lnTo>
                <a:lnTo>
                  <a:pt x="74" y="68"/>
                </a:lnTo>
                <a:lnTo>
                  <a:pt x="55" y="86"/>
                </a:lnTo>
                <a:lnTo>
                  <a:pt x="25" y="86"/>
                </a:lnTo>
                <a:lnTo>
                  <a:pt x="6" y="68"/>
                </a:lnTo>
                <a:lnTo>
                  <a:pt x="0" y="43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2" name="Freeform 149"/>
          <p:cNvSpPr>
            <a:spLocks noChangeArrowheads="1"/>
          </p:cNvSpPr>
          <p:nvPr/>
        </p:nvSpPr>
        <p:spPr bwMode="auto">
          <a:xfrm>
            <a:off x="9177339" y="2309814"/>
            <a:ext cx="136525" cy="136525"/>
          </a:xfrm>
          <a:custGeom>
            <a:avLst/>
            <a:gdLst>
              <a:gd name="T0" fmla="*/ 0 w 86"/>
              <a:gd name="T1" fmla="*/ 43 h 86"/>
              <a:gd name="T2" fmla="*/ 6 w 86"/>
              <a:gd name="T3" fmla="*/ 19 h 86"/>
              <a:gd name="T4" fmla="*/ 31 w 86"/>
              <a:gd name="T5" fmla="*/ 0 h 86"/>
              <a:gd name="T6" fmla="*/ 55 w 86"/>
              <a:gd name="T7" fmla="*/ 0 h 86"/>
              <a:gd name="T8" fmla="*/ 80 w 86"/>
              <a:gd name="T9" fmla="*/ 19 h 86"/>
              <a:gd name="T10" fmla="*/ 86 w 86"/>
              <a:gd name="T11" fmla="*/ 43 h 86"/>
              <a:gd name="T12" fmla="*/ 80 w 86"/>
              <a:gd name="T13" fmla="*/ 68 h 86"/>
              <a:gd name="T14" fmla="*/ 55 w 86"/>
              <a:gd name="T15" fmla="*/ 86 h 86"/>
              <a:gd name="T16" fmla="*/ 31 w 86"/>
              <a:gd name="T17" fmla="*/ 86 h 86"/>
              <a:gd name="T18" fmla="*/ 6 w 86"/>
              <a:gd name="T19" fmla="*/ 68 h 86"/>
              <a:gd name="T20" fmla="*/ 0 w 86"/>
              <a:gd name="T21" fmla="*/ 4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" h="86">
                <a:moveTo>
                  <a:pt x="0" y="43"/>
                </a:moveTo>
                <a:lnTo>
                  <a:pt x="6" y="19"/>
                </a:lnTo>
                <a:lnTo>
                  <a:pt x="31" y="0"/>
                </a:lnTo>
                <a:lnTo>
                  <a:pt x="55" y="0"/>
                </a:lnTo>
                <a:lnTo>
                  <a:pt x="80" y="19"/>
                </a:lnTo>
                <a:lnTo>
                  <a:pt x="86" y="43"/>
                </a:lnTo>
                <a:lnTo>
                  <a:pt x="80" y="68"/>
                </a:lnTo>
                <a:lnTo>
                  <a:pt x="55" y="86"/>
                </a:lnTo>
                <a:lnTo>
                  <a:pt x="31" y="86"/>
                </a:lnTo>
                <a:lnTo>
                  <a:pt x="6" y="68"/>
                </a:lnTo>
                <a:lnTo>
                  <a:pt x="0" y="43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3" name="Freeform 150"/>
          <p:cNvSpPr>
            <a:spLocks noChangeArrowheads="1"/>
          </p:cNvSpPr>
          <p:nvPr/>
        </p:nvSpPr>
        <p:spPr bwMode="auto">
          <a:xfrm>
            <a:off x="9177339" y="2544763"/>
            <a:ext cx="136525" cy="138112"/>
          </a:xfrm>
          <a:custGeom>
            <a:avLst/>
            <a:gdLst>
              <a:gd name="T0" fmla="*/ 0 w 86"/>
              <a:gd name="T1" fmla="*/ 44 h 87"/>
              <a:gd name="T2" fmla="*/ 6 w 86"/>
              <a:gd name="T3" fmla="*/ 19 h 87"/>
              <a:gd name="T4" fmla="*/ 31 w 86"/>
              <a:gd name="T5" fmla="*/ 0 h 87"/>
              <a:gd name="T6" fmla="*/ 55 w 86"/>
              <a:gd name="T7" fmla="*/ 0 h 87"/>
              <a:gd name="T8" fmla="*/ 80 w 86"/>
              <a:gd name="T9" fmla="*/ 19 h 87"/>
              <a:gd name="T10" fmla="*/ 86 w 86"/>
              <a:gd name="T11" fmla="*/ 44 h 87"/>
              <a:gd name="T12" fmla="*/ 80 w 86"/>
              <a:gd name="T13" fmla="*/ 68 h 87"/>
              <a:gd name="T14" fmla="*/ 55 w 86"/>
              <a:gd name="T15" fmla="*/ 87 h 87"/>
              <a:gd name="T16" fmla="*/ 31 w 86"/>
              <a:gd name="T17" fmla="*/ 87 h 87"/>
              <a:gd name="T18" fmla="*/ 6 w 86"/>
              <a:gd name="T19" fmla="*/ 68 h 87"/>
              <a:gd name="T20" fmla="*/ 0 w 86"/>
              <a:gd name="T21" fmla="*/ 44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" h="87">
                <a:moveTo>
                  <a:pt x="0" y="44"/>
                </a:moveTo>
                <a:lnTo>
                  <a:pt x="6" y="19"/>
                </a:lnTo>
                <a:lnTo>
                  <a:pt x="31" y="0"/>
                </a:lnTo>
                <a:lnTo>
                  <a:pt x="55" y="0"/>
                </a:lnTo>
                <a:lnTo>
                  <a:pt x="80" y="19"/>
                </a:lnTo>
                <a:lnTo>
                  <a:pt x="86" y="44"/>
                </a:lnTo>
                <a:lnTo>
                  <a:pt x="80" y="68"/>
                </a:lnTo>
                <a:lnTo>
                  <a:pt x="55" y="87"/>
                </a:lnTo>
                <a:lnTo>
                  <a:pt x="31" y="87"/>
                </a:lnTo>
                <a:lnTo>
                  <a:pt x="6" y="68"/>
                </a:lnTo>
                <a:lnTo>
                  <a:pt x="0" y="44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4" name="Freeform 151"/>
          <p:cNvSpPr>
            <a:spLocks noChangeArrowheads="1"/>
          </p:cNvSpPr>
          <p:nvPr/>
        </p:nvSpPr>
        <p:spPr bwMode="auto">
          <a:xfrm>
            <a:off x="9177339" y="2781300"/>
            <a:ext cx="136525" cy="127000"/>
          </a:xfrm>
          <a:custGeom>
            <a:avLst/>
            <a:gdLst>
              <a:gd name="T0" fmla="*/ 0 w 86"/>
              <a:gd name="T1" fmla="*/ 37 h 80"/>
              <a:gd name="T2" fmla="*/ 6 w 86"/>
              <a:gd name="T3" fmla="*/ 12 h 80"/>
              <a:gd name="T4" fmla="*/ 31 w 86"/>
              <a:gd name="T5" fmla="*/ 0 h 80"/>
              <a:gd name="T6" fmla="*/ 55 w 86"/>
              <a:gd name="T7" fmla="*/ 0 h 80"/>
              <a:gd name="T8" fmla="*/ 80 w 86"/>
              <a:gd name="T9" fmla="*/ 12 h 80"/>
              <a:gd name="T10" fmla="*/ 86 w 86"/>
              <a:gd name="T11" fmla="*/ 37 h 80"/>
              <a:gd name="T12" fmla="*/ 80 w 86"/>
              <a:gd name="T13" fmla="*/ 68 h 80"/>
              <a:gd name="T14" fmla="*/ 55 w 86"/>
              <a:gd name="T15" fmla="*/ 80 h 80"/>
              <a:gd name="T16" fmla="*/ 31 w 86"/>
              <a:gd name="T17" fmla="*/ 80 h 80"/>
              <a:gd name="T18" fmla="*/ 6 w 86"/>
              <a:gd name="T19" fmla="*/ 68 h 80"/>
              <a:gd name="T20" fmla="*/ 0 w 86"/>
              <a:gd name="T21" fmla="*/ 37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" h="80">
                <a:moveTo>
                  <a:pt x="0" y="37"/>
                </a:moveTo>
                <a:lnTo>
                  <a:pt x="6" y="12"/>
                </a:lnTo>
                <a:lnTo>
                  <a:pt x="31" y="0"/>
                </a:lnTo>
                <a:lnTo>
                  <a:pt x="55" y="0"/>
                </a:lnTo>
                <a:lnTo>
                  <a:pt x="80" y="12"/>
                </a:lnTo>
                <a:lnTo>
                  <a:pt x="86" y="37"/>
                </a:lnTo>
                <a:lnTo>
                  <a:pt x="80" y="68"/>
                </a:lnTo>
                <a:lnTo>
                  <a:pt x="55" y="80"/>
                </a:lnTo>
                <a:lnTo>
                  <a:pt x="31" y="80"/>
                </a:lnTo>
                <a:lnTo>
                  <a:pt x="6" y="68"/>
                </a:lnTo>
                <a:lnTo>
                  <a:pt x="0" y="37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5" name="Freeform 152"/>
          <p:cNvSpPr>
            <a:spLocks noChangeArrowheads="1"/>
          </p:cNvSpPr>
          <p:nvPr/>
        </p:nvSpPr>
        <p:spPr bwMode="auto">
          <a:xfrm>
            <a:off x="9412289" y="2781300"/>
            <a:ext cx="136525" cy="127000"/>
          </a:xfrm>
          <a:custGeom>
            <a:avLst/>
            <a:gdLst>
              <a:gd name="T0" fmla="*/ 0 w 86"/>
              <a:gd name="T1" fmla="*/ 37 h 80"/>
              <a:gd name="T2" fmla="*/ 6 w 86"/>
              <a:gd name="T3" fmla="*/ 12 h 80"/>
              <a:gd name="T4" fmla="*/ 30 w 86"/>
              <a:gd name="T5" fmla="*/ 0 h 80"/>
              <a:gd name="T6" fmla="*/ 55 w 86"/>
              <a:gd name="T7" fmla="*/ 0 h 80"/>
              <a:gd name="T8" fmla="*/ 80 w 86"/>
              <a:gd name="T9" fmla="*/ 12 h 80"/>
              <a:gd name="T10" fmla="*/ 86 w 86"/>
              <a:gd name="T11" fmla="*/ 37 h 80"/>
              <a:gd name="T12" fmla="*/ 80 w 86"/>
              <a:gd name="T13" fmla="*/ 68 h 80"/>
              <a:gd name="T14" fmla="*/ 55 w 86"/>
              <a:gd name="T15" fmla="*/ 80 h 80"/>
              <a:gd name="T16" fmla="*/ 30 w 86"/>
              <a:gd name="T17" fmla="*/ 80 h 80"/>
              <a:gd name="T18" fmla="*/ 6 w 86"/>
              <a:gd name="T19" fmla="*/ 68 h 80"/>
              <a:gd name="T20" fmla="*/ 0 w 86"/>
              <a:gd name="T21" fmla="*/ 37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" h="80">
                <a:moveTo>
                  <a:pt x="0" y="37"/>
                </a:moveTo>
                <a:lnTo>
                  <a:pt x="6" y="12"/>
                </a:lnTo>
                <a:lnTo>
                  <a:pt x="30" y="0"/>
                </a:lnTo>
                <a:lnTo>
                  <a:pt x="55" y="0"/>
                </a:lnTo>
                <a:lnTo>
                  <a:pt x="80" y="12"/>
                </a:lnTo>
                <a:lnTo>
                  <a:pt x="86" y="37"/>
                </a:lnTo>
                <a:lnTo>
                  <a:pt x="80" y="68"/>
                </a:lnTo>
                <a:lnTo>
                  <a:pt x="55" y="80"/>
                </a:lnTo>
                <a:lnTo>
                  <a:pt x="30" y="80"/>
                </a:lnTo>
                <a:lnTo>
                  <a:pt x="6" y="68"/>
                </a:lnTo>
                <a:lnTo>
                  <a:pt x="0" y="37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6" name="Freeform 153"/>
          <p:cNvSpPr>
            <a:spLocks noChangeArrowheads="1"/>
          </p:cNvSpPr>
          <p:nvPr/>
        </p:nvSpPr>
        <p:spPr bwMode="auto">
          <a:xfrm>
            <a:off x="7559676" y="2530476"/>
            <a:ext cx="136525" cy="138113"/>
          </a:xfrm>
          <a:custGeom>
            <a:avLst/>
            <a:gdLst>
              <a:gd name="T0" fmla="*/ 0 w 86"/>
              <a:gd name="T1" fmla="*/ 44 h 87"/>
              <a:gd name="T2" fmla="*/ 6 w 86"/>
              <a:gd name="T3" fmla="*/ 19 h 87"/>
              <a:gd name="T4" fmla="*/ 31 w 86"/>
              <a:gd name="T5" fmla="*/ 0 h 87"/>
              <a:gd name="T6" fmla="*/ 55 w 86"/>
              <a:gd name="T7" fmla="*/ 0 h 87"/>
              <a:gd name="T8" fmla="*/ 80 w 86"/>
              <a:gd name="T9" fmla="*/ 19 h 87"/>
              <a:gd name="T10" fmla="*/ 86 w 86"/>
              <a:gd name="T11" fmla="*/ 44 h 87"/>
              <a:gd name="T12" fmla="*/ 80 w 86"/>
              <a:gd name="T13" fmla="*/ 68 h 87"/>
              <a:gd name="T14" fmla="*/ 55 w 86"/>
              <a:gd name="T15" fmla="*/ 87 h 87"/>
              <a:gd name="T16" fmla="*/ 31 w 86"/>
              <a:gd name="T17" fmla="*/ 87 h 87"/>
              <a:gd name="T18" fmla="*/ 6 w 86"/>
              <a:gd name="T19" fmla="*/ 68 h 87"/>
              <a:gd name="T20" fmla="*/ 0 w 86"/>
              <a:gd name="T21" fmla="*/ 44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" h="87">
                <a:moveTo>
                  <a:pt x="0" y="44"/>
                </a:moveTo>
                <a:lnTo>
                  <a:pt x="6" y="19"/>
                </a:lnTo>
                <a:lnTo>
                  <a:pt x="31" y="0"/>
                </a:lnTo>
                <a:lnTo>
                  <a:pt x="55" y="0"/>
                </a:lnTo>
                <a:lnTo>
                  <a:pt x="80" y="19"/>
                </a:lnTo>
                <a:lnTo>
                  <a:pt x="86" y="44"/>
                </a:lnTo>
                <a:lnTo>
                  <a:pt x="80" y="68"/>
                </a:lnTo>
                <a:lnTo>
                  <a:pt x="55" y="87"/>
                </a:lnTo>
                <a:lnTo>
                  <a:pt x="31" y="87"/>
                </a:lnTo>
                <a:lnTo>
                  <a:pt x="6" y="68"/>
                </a:lnTo>
                <a:lnTo>
                  <a:pt x="0" y="44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7" name="Freeform 154"/>
          <p:cNvSpPr>
            <a:spLocks noChangeArrowheads="1"/>
          </p:cNvSpPr>
          <p:nvPr/>
        </p:nvSpPr>
        <p:spPr bwMode="auto">
          <a:xfrm>
            <a:off x="7791451" y="2530476"/>
            <a:ext cx="136525" cy="138113"/>
          </a:xfrm>
          <a:custGeom>
            <a:avLst/>
            <a:gdLst>
              <a:gd name="T0" fmla="*/ 0 w 86"/>
              <a:gd name="T1" fmla="*/ 44 h 87"/>
              <a:gd name="T2" fmla="*/ 6 w 86"/>
              <a:gd name="T3" fmla="*/ 19 h 87"/>
              <a:gd name="T4" fmla="*/ 31 w 86"/>
              <a:gd name="T5" fmla="*/ 0 h 87"/>
              <a:gd name="T6" fmla="*/ 55 w 86"/>
              <a:gd name="T7" fmla="*/ 0 h 87"/>
              <a:gd name="T8" fmla="*/ 80 w 86"/>
              <a:gd name="T9" fmla="*/ 19 h 87"/>
              <a:gd name="T10" fmla="*/ 86 w 86"/>
              <a:gd name="T11" fmla="*/ 44 h 87"/>
              <a:gd name="T12" fmla="*/ 80 w 86"/>
              <a:gd name="T13" fmla="*/ 68 h 87"/>
              <a:gd name="T14" fmla="*/ 55 w 86"/>
              <a:gd name="T15" fmla="*/ 87 h 87"/>
              <a:gd name="T16" fmla="*/ 31 w 86"/>
              <a:gd name="T17" fmla="*/ 87 h 87"/>
              <a:gd name="T18" fmla="*/ 6 w 86"/>
              <a:gd name="T19" fmla="*/ 68 h 87"/>
              <a:gd name="T20" fmla="*/ 0 w 86"/>
              <a:gd name="T21" fmla="*/ 44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" h="87">
                <a:moveTo>
                  <a:pt x="0" y="44"/>
                </a:moveTo>
                <a:lnTo>
                  <a:pt x="6" y="19"/>
                </a:lnTo>
                <a:lnTo>
                  <a:pt x="31" y="0"/>
                </a:lnTo>
                <a:lnTo>
                  <a:pt x="55" y="0"/>
                </a:lnTo>
                <a:lnTo>
                  <a:pt x="80" y="19"/>
                </a:lnTo>
                <a:lnTo>
                  <a:pt x="86" y="44"/>
                </a:lnTo>
                <a:lnTo>
                  <a:pt x="80" y="68"/>
                </a:lnTo>
                <a:lnTo>
                  <a:pt x="55" y="87"/>
                </a:lnTo>
                <a:lnTo>
                  <a:pt x="31" y="87"/>
                </a:lnTo>
                <a:lnTo>
                  <a:pt x="6" y="68"/>
                </a:lnTo>
                <a:lnTo>
                  <a:pt x="0" y="44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8" name="Freeform 155"/>
          <p:cNvSpPr>
            <a:spLocks noChangeArrowheads="1"/>
          </p:cNvSpPr>
          <p:nvPr/>
        </p:nvSpPr>
        <p:spPr bwMode="auto">
          <a:xfrm>
            <a:off x="7559676" y="2776538"/>
            <a:ext cx="136525" cy="138112"/>
          </a:xfrm>
          <a:custGeom>
            <a:avLst/>
            <a:gdLst>
              <a:gd name="T0" fmla="*/ 0 w 86"/>
              <a:gd name="T1" fmla="*/ 44 h 87"/>
              <a:gd name="T2" fmla="*/ 6 w 86"/>
              <a:gd name="T3" fmla="*/ 19 h 87"/>
              <a:gd name="T4" fmla="*/ 31 w 86"/>
              <a:gd name="T5" fmla="*/ 0 h 87"/>
              <a:gd name="T6" fmla="*/ 55 w 86"/>
              <a:gd name="T7" fmla="*/ 0 h 87"/>
              <a:gd name="T8" fmla="*/ 80 w 86"/>
              <a:gd name="T9" fmla="*/ 19 h 87"/>
              <a:gd name="T10" fmla="*/ 86 w 86"/>
              <a:gd name="T11" fmla="*/ 44 h 87"/>
              <a:gd name="T12" fmla="*/ 80 w 86"/>
              <a:gd name="T13" fmla="*/ 68 h 87"/>
              <a:gd name="T14" fmla="*/ 55 w 86"/>
              <a:gd name="T15" fmla="*/ 87 h 87"/>
              <a:gd name="T16" fmla="*/ 31 w 86"/>
              <a:gd name="T17" fmla="*/ 87 h 87"/>
              <a:gd name="T18" fmla="*/ 6 w 86"/>
              <a:gd name="T19" fmla="*/ 68 h 87"/>
              <a:gd name="T20" fmla="*/ 0 w 86"/>
              <a:gd name="T21" fmla="*/ 44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" h="87">
                <a:moveTo>
                  <a:pt x="0" y="44"/>
                </a:moveTo>
                <a:lnTo>
                  <a:pt x="6" y="19"/>
                </a:lnTo>
                <a:lnTo>
                  <a:pt x="31" y="0"/>
                </a:lnTo>
                <a:lnTo>
                  <a:pt x="55" y="0"/>
                </a:lnTo>
                <a:lnTo>
                  <a:pt x="80" y="19"/>
                </a:lnTo>
                <a:lnTo>
                  <a:pt x="86" y="44"/>
                </a:lnTo>
                <a:lnTo>
                  <a:pt x="80" y="68"/>
                </a:lnTo>
                <a:lnTo>
                  <a:pt x="55" y="87"/>
                </a:lnTo>
                <a:lnTo>
                  <a:pt x="31" y="87"/>
                </a:lnTo>
                <a:lnTo>
                  <a:pt x="6" y="68"/>
                </a:lnTo>
                <a:lnTo>
                  <a:pt x="0" y="44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02449" name="组合 171"/>
          <p:cNvGrpSpPr/>
          <p:nvPr/>
        </p:nvGrpSpPr>
        <p:grpSpPr bwMode="auto">
          <a:xfrm>
            <a:off x="2019301" y="1597026"/>
            <a:ext cx="2447925" cy="1465263"/>
            <a:chOff x="600075" y="4860925"/>
            <a:chExt cx="2447925" cy="1465263"/>
          </a:xfrm>
        </p:grpSpPr>
        <p:sp>
          <p:nvSpPr>
            <p:cNvPr id="102450" name="Rectangle 107"/>
            <p:cNvSpPr>
              <a:spLocks noChangeArrowheads="1"/>
            </p:cNvSpPr>
            <p:nvPr/>
          </p:nvSpPr>
          <p:spPr bwMode="auto">
            <a:xfrm>
              <a:off x="1304925" y="4860925"/>
              <a:ext cx="72072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000000"/>
                  </a:solidFill>
                  <a:latin typeface="宋体" panose="02010600030101010101" pitchFamily="2" charset="-122"/>
                </a:rPr>
                <a:t>S2:1</a:t>
              </a:r>
              <a:endParaRPr lang="en-US" altLang="zh-CN"/>
            </a:p>
          </p:txBody>
        </p:sp>
        <p:sp>
          <p:nvSpPr>
            <p:cNvPr id="102451" name="Freeform 108"/>
            <p:cNvSpPr>
              <a:spLocks noChangeArrowheads="1"/>
            </p:cNvSpPr>
            <p:nvPr/>
          </p:nvSpPr>
          <p:spPr bwMode="auto">
            <a:xfrm>
              <a:off x="603250" y="5495925"/>
              <a:ext cx="138113" cy="127000"/>
            </a:xfrm>
            <a:custGeom>
              <a:avLst/>
              <a:gdLst>
                <a:gd name="T0" fmla="*/ 0 w 87"/>
                <a:gd name="T1" fmla="*/ 43 h 80"/>
                <a:gd name="T2" fmla="*/ 6 w 87"/>
                <a:gd name="T3" fmla="*/ 12 h 80"/>
                <a:gd name="T4" fmla="*/ 31 w 87"/>
                <a:gd name="T5" fmla="*/ 0 h 80"/>
                <a:gd name="T6" fmla="*/ 56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56 w 87"/>
                <a:gd name="T15" fmla="*/ 80 h 80"/>
                <a:gd name="T16" fmla="*/ 31 w 87"/>
                <a:gd name="T17" fmla="*/ 80 h 80"/>
                <a:gd name="T18" fmla="*/ 6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52" name="Freeform 109"/>
            <p:cNvSpPr>
              <a:spLocks noChangeArrowheads="1"/>
            </p:cNvSpPr>
            <p:nvPr/>
          </p:nvSpPr>
          <p:spPr bwMode="auto">
            <a:xfrm>
              <a:off x="828675" y="5495925"/>
              <a:ext cx="146050" cy="127000"/>
            </a:xfrm>
            <a:custGeom>
              <a:avLst/>
              <a:gdLst>
                <a:gd name="T0" fmla="*/ 0 w 92"/>
                <a:gd name="T1" fmla="*/ 43 h 80"/>
                <a:gd name="T2" fmla="*/ 12 w 92"/>
                <a:gd name="T3" fmla="*/ 12 h 80"/>
                <a:gd name="T4" fmla="*/ 31 w 92"/>
                <a:gd name="T5" fmla="*/ 0 h 80"/>
                <a:gd name="T6" fmla="*/ 62 w 92"/>
                <a:gd name="T7" fmla="*/ 0 h 80"/>
                <a:gd name="T8" fmla="*/ 80 w 92"/>
                <a:gd name="T9" fmla="*/ 12 h 80"/>
                <a:gd name="T10" fmla="*/ 92 w 92"/>
                <a:gd name="T11" fmla="*/ 43 h 80"/>
                <a:gd name="T12" fmla="*/ 80 w 92"/>
                <a:gd name="T13" fmla="*/ 68 h 80"/>
                <a:gd name="T14" fmla="*/ 62 w 92"/>
                <a:gd name="T15" fmla="*/ 80 h 80"/>
                <a:gd name="T16" fmla="*/ 31 w 92"/>
                <a:gd name="T17" fmla="*/ 80 h 80"/>
                <a:gd name="T18" fmla="*/ 12 w 92"/>
                <a:gd name="T19" fmla="*/ 68 h 80"/>
                <a:gd name="T20" fmla="*/ 0 w 92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0">
                  <a:moveTo>
                    <a:pt x="0" y="43"/>
                  </a:moveTo>
                  <a:lnTo>
                    <a:pt x="12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53" name="Freeform 110"/>
            <p:cNvSpPr>
              <a:spLocks noChangeArrowheads="1"/>
            </p:cNvSpPr>
            <p:nvPr/>
          </p:nvSpPr>
          <p:spPr bwMode="auto">
            <a:xfrm>
              <a:off x="828675" y="5721350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54" name="Freeform 111"/>
            <p:cNvSpPr>
              <a:spLocks noChangeArrowheads="1"/>
            </p:cNvSpPr>
            <p:nvPr/>
          </p:nvSpPr>
          <p:spPr bwMode="auto">
            <a:xfrm>
              <a:off x="1063625" y="572135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55" name="Freeform 112"/>
            <p:cNvSpPr>
              <a:spLocks noChangeArrowheads="1"/>
            </p:cNvSpPr>
            <p:nvPr/>
          </p:nvSpPr>
          <p:spPr bwMode="auto">
            <a:xfrm>
              <a:off x="1522413" y="5721350"/>
              <a:ext cx="138112" cy="136525"/>
            </a:xfrm>
            <a:custGeom>
              <a:avLst/>
              <a:gdLst>
                <a:gd name="T0" fmla="*/ 0 w 87"/>
                <a:gd name="T1" fmla="*/ 43 h 86"/>
                <a:gd name="T2" fmla="*/ 13 w 87"/>
                <a:gd name="T3" fmla="*/ 19 h 86"/>
                <a:gd name="T4" fmla="*/ 31 w 87"/>
                <a:gd name="T5" fmla="*/ 0 h 86"/>
                <a:gd name="T6" fmla="*/ 62 w 87"/>
                <a:gd name="T7" fmla="*/ 0 h 86"/>
                <a:gd name="T8" fmla="*/ 80 w 87"/>
                <a:gd name="T9" fmla="*/ 19 h 86"/>
                <a:gd name="T10" fmla="*/ 87 w 87"/>
                <a:gd name="T11" fmla="*/ 43 h 86"/>
                <a:gd name="T12" fmla="*/ 80 w 87"/>
                <a:gd name="T13" fmla="*/ 68 h 86"/>
                <a:gd name="T14" fmla="*/ 62 w 87"/>
                <a:gd name="T15" fmla="*/ 86 h 86"/>
                <a:gd name="T16" fmla="*/ 31 w 87"/>
                <a:gd name="T17" fmla="*/ 86 h 86"/>
                <a:gd name="T18" fmla="*/ 13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56" name="Freeform 113"/>
            <p:cNvSpPr>
              <a:spLocks noChangeArrowheads="1"/>
            </p:cNvSpPr>
            <p:nvPr/>
          </p:nvSpPr>
          <p:spPr bwMode="auto">
            <a:xfrm>
              <a:off x="1757363" y="572135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57" name="Freeform 114"/>
            <p:cNvSpPr>
              <a:spLocks noChangeArrowheads="1"/>
            </p:cNvSpPr>
            <p:nvPr/>
          </p:nvSpPr>
          <p:spPr bwMode="auto">
            <a:xfrm>
              <a:off x="1298575" y="572135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0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58" name="Freeform 115"/>
            <p:cNvSpPr>
              <a:spLocks noChangeArrowheads="1"/>
            </p:cNvSpPr>
            <p:nvPr/>
          </p:nvSpPr>
          <p:spPr bwMode="auto">
            <a:xfrm>
              <a:off x="603250" y="5260975"/>
              <a:ext cx="138113" cy="136525"/>
            </a:xfrm>
            <a:custGeom>
              <a:avLst/>
              <a:gdLst>
                <a:gd name="T0" fmla="*/ 0 w 87"/>
                <a:gd name="T1" fmla="*/ 43 h 86"/>
                <a:gd name="T2" fmla="*/ 6 w 87"/>
                <a:gd name="T3" fmla="*/ 18 h 86"/>
                <a:gd name="T4" fmla="*/ 31 w 87"/>
                <a:gd name="T5" fmla="*/ 0 h 86"/>
                <a:gd name="T6" fmla="*/ 56 w 87"/>
                <a:gd name="T7" fmla="*/ 0 h 86"/>
                <a:gd name="T8" fmla="*/ 80 w 87"/>
                <a:gd name="T9" fmla="*/ 18 h 86"/>
                <a:gd name="T10" fmla="*/ 87 w 87"/>
                <a:gd name="T11" fmla="*/ 43 h 86"/>
                <a:gd name="T12" fmla="*/ 80 w 87"/>
                <a:gd name="T13" fmla="*/ 68 h 86"/>
                <a:gd name="T14" fmla="*/ 56 w 87"/>
                <a:gd name="T15" fmla="*/ 86 h 86"/>
                <a:gd name="T16" fmla="*/ 31 w 87"/>
                <a:gd name="T17" fmla="*/ 86 h 86"/>
                <a:gd name="T18" fmla="*/ 6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59" name="Freeform 116"/>
            <p:cNvSpPr>
              <a:spLocks noChangeArrowheads="1"/>
            </p:cNvSpPr>
            <p:nvPr/>
          </p:nvSpPr>
          <p:spPr bwMode="auto">
            <a:xfrm>
              <a:off x="2452688" y="526097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0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60" name="Freeform 117"/>
            <p:cNvSpPr>
              <a:spLocks noChangeArrowheads="1"/>
            </p:cNvSpPr>
            <p:nvPr/>
          </p:nvSpPr>
          <p:spPr bwMode="auto">
            <a:xfrm>
              <a:off x="2676525" y="5260975"/>
              <a:ext cx="147638" cy="136525"/>
            </a:xfrm>
            <a:custGeom>
              <a:avLst/>
              <a:gdLst>
                <a:gd name="T0" fmla="*/ 0 w 93"/>
                <a:gd name="T1" fmla="*/ 43 h 86"/>
                <a:gd name="T2" fmla="*/ 13 w 93"/>
                <a:gd name="T3" fmla="*/ 18 h 86"/>
                <a:gd name="T4" fmla="*/ 31 w 93"/>
                <a:gd name="T5" fmla="*/ 0 h 86"/>
                <a:gd name="T6" fmla="*/ 62 w 93"/>
                <a:gd name="T7" fmla="*/ 0 h 86"/>
                <a:gd name="T8" fmla="*/ 80 w 93"/>
                <a:gd name="T9" fmla="*/ 18 h 86"/>
                <a:gd name="T10" fmla="*/ 93 w 93"/>
                <a:gd name="T11" fmla="*/ 43 h 86"/>
                <a:gd name="T12" fmla="*/ 80 w 93"/>
                <a:gd name="T13" fmla="*/ 68 h 86"/>
                <a:gd name="T14" fmla="*/ 62 w 93"/>
                <a:gd name="T15" fmla="*/ 86 h 86"/>
                <a:gd name="T16" fmla="*/ 31 w 93"/>
                <a:gd name="T17" fmla="*/ 86 h 86"/>
                <a:gd name="T18" fmla="*/ 13 w 93"/>
                <a:gd name="T19" fmla="*/ 68 h 86"/>
                <a:gd name="T20" fmla="*/ 0 w 93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86">
                  <a:moveTo>
                    <a:pt x="0" y="43"/>
                  </a:moveTo>
                  <a:lnTo>
                    <a:pt x="13" y="18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8"/>
                  </a:lnTo>
                  <a:lnTo>
                    <a:pt x="93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61" name="Freeform 118"/>
            <p:cNvSpPr>
              <a:spLocks noChangeArrowheads="1"/>
            </p:cNvSpPr>
            <p:nvPr/>
          </p:nvSpPr>
          <p:spPr bwMode="auto">
            <a:xfrm>
              <a:off x="2911475" y="526097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62" name="Freeform 119"/>
            <p:cNvSpPr>
              <a:spLocks noChangeArrowheads="1"/>
            </p:cNvSpPr>
            <p:nvPr/>
          </p:nvSpPr>
          <p:spPr bwMode="auto">
            <a:xfrm>
              <a:off x="2217738" y="549592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63" name="Freeform 120"/>
            <p:cNvSpPr>
              <a:spLocks noChangeArrowheads="1"/>
            </p:cNvSpPr>
            <p:nvPr/>
          </p:nvSpPr>
          <p:spPr bwMode="auto">
            <a:xfrm>
              <a:off x="2452688" y="549592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64" name="Freeform 121"/>
            <p:cNvSpPr>
              <a:spLocks noChangeArrowheads="1"/>
            </p:cNvSpPr>
            <p:nvPr/>
          </p:nvSpPr>
          <p:spPr bwMode="auto">
            <a:xfrm>
              <a:off x="1992313" y="572135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25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25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25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65" name="Freeform 122"/>
            <p:cNvSpPr>
              <a:spLocks noChangeArrowheads="1"/>
            </p:cNvSpPr>
            <p:nvPr/>
          </p:nvSpPr>
          <p:spPr bwMode="auto">
            <a:xfrm>
              <a:off x="2217738" y="572135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66" name="Freeform 123"/>
            <p:cNvSpPr>
              <a:spLocks noChangeArrowheads="1"/>
            </p:cNvSpPr>
            <p:nvPr/>
          </p:nvSpPr>
          <p:spPr bwMode="auto">
            <a:xfrm>
              <a:off x="1063625" y="595630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67" name="Freeform 125"/>
            <p:cNvSpPr>
              <a:spLocks noChangeArrowheads="1"/>
            </p:cNvSpPr>
            <p:nvPr/>
          </p:nvSpPr>
          <p:spPr bwMode="auto">
            <a:xfrm>
              <a:off x="1757363" y="595630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6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6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6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68" name="Freeform 127"/>
            <p:cNvSpPr>
              <a:spLocks noChangeArrowheads="1"/>
            </p:cNvSpPr>
            <p:nvPr/>
          </p:nvSpPr>
          <p:spPr bwMode="auto">
            <a:xfrm>
              <a:off x="1992313" y="595630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25 w 86"/>
                <a:gd name="T5" fmla="*/ 0 h 87"/>
                <a:gd name="T6" fmla="*/ 55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5 w 86"/>
                <a:gd name="T15" fmla="*/ 87 h 87"/>
                <a:gd name="T16" fmla="*/ 25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5" y="87"/>
                  </a:lnTo>
                  <a:lnTo>
                    <a:pt x="25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69" name="Freeform 128"/>
            <p:cNvSpPr>
              <a:spLocks noChangeArrowheads="1"/>
            </p:cNvSpPr>
            <p:nvPr/>
          </p:nvSpPr>
          <p:spPr bwMode="auto">
            <a:xfrm>
              <a:off x="2217738" y="595630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70" name="Freeform 129"/>
            <p:cNvSpPr>
              <a:spLocks noChangeArrowheads="1"/>
            </p:cNvSpPr>
            <p:nvPr/>
          </p:nvSpPr>
          <p:spPr bwMode="auto">
            <a:xfrm>
              <a:off x="2217738" y="619283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71" name="Freeform 130"/>
            <p:cNvSpPr>
              <a:spLocks noChangeArrowheads="1"/>
            </p:cNvSpPr>
            <p:nvPr/>
          </p:nvSpPr>
          <p:spPr bwMode="auto">
            <a:xfrm>
              <a:off x="2452688" y="619283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72" name="Freeform 131"/>
            <p:cNvSpPr>
              <a:spLocks noChangeArrowheads="1"/>
            </p:cNvSpPr>
            <p:nvPr/>
          </p:nvSpPr>
          <p:spPr bwMode="auto">
            <a:xfrm>
              <a:off x="600075" y="5942013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73" name="Freeform 132"/>
            <p:cNvSpPr>
              <a:spLocks noChangeArrowheads="1"/>
            </p:cNvSpPr>
            <p:nvPr/>
          </p:nvSpPr>
          <p:spPr bwMode="auto">
            <a:xfrm>
              <a:off x="831850" y="5942013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74" name="Freeform 133"/>
            <p:cNvSpPr>
              <a:spLocks noChangeArrowheads="1"/>
            </p:cNvSpPr>
            <p:nvPr/>
          </p:nvSpPr>
          <p:spPr bwMode="auto">
            <a:xfrm>
              <a:off x="600075" y="618807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475" name="Freeform 140"/>
          <p:cNvSpPr>
            <a:spLocks noChangeArrowheads="1"/>
          </p:cNvSpPr>
          <p:nvPr/>
        </p:nvSpPr>
        <p:spPr bwMode="auto">
          <a:xfrm>
            <a:off x="8728076" y="2552701"/>
            <a:ext cx="136525" cy="136525"/>
          </a:xfrm>
          <a:custGeom>
            <a:avLst/>
            <a:gdLst>
              <a:gd name="T0" fmla="*/ 0 w 86"/>
              <a:gd name="T1" fmla="*/ 43 h 86"/>
              <a:gd name="T2" fmla="*/ 6 w 86"/>
              <a:gd name="T3" fmla="*/ 19 h 86"/>
              <a:gd name="T4" fmla="*/ 31 w 86"/>
              <a:gd name="T5" fmla="*/ 0 h 86"/>
              <a:gd name="T6" fmla="*/ 56 w 86"/>
              <a:gd name="T7" fmla="*/ 0 h 86"/>
              <a:gd name="T8" fmla="*/ 80 w 86"/>
              <a:gd name="T9" fmla="*/ 19 h 86"/>
              <a:gd name="T10" fmla="*/ 86 w 86"/>
              <a:gd name="T11" fmla="*/ 43 h 86"/>
              <a:gd name="T12" fmla="*/ 80 w 86"/>
              <a:gd name="T13" fmla="*/ 68 h 86"/>
              <a:gd name="T14" fmla="*/ 56 w 86"/>
              <a:gd name="T15" fmla="*/ 86 h 86"/>
              <a:gd name="T16" fmla="*/ 31 w 86"/>
              <a:gd name="T17" fmla="*/ 86 h 86"/>
              <a:gd name="T18" fmla="*/ 6 w 86"/>
              <a:gd name="T19" fmla="*/ 68 h 86"/>
              <a:gd name="T20" fmla="*/ 0 w 86"/>
              <a:gd name="T21" fmla="*/ 4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" h="86">
                <a:moveTo>
                  <a:pt x="0" y="43"/>
                </a:moveTo>
                <a:lnTo>
                  <a:pt x="6" y="19"/>
                </a:lnTo>
                <a:lnTo>
                  <a:pt x="31" y="0"/>
                </a:lnTo>
                <a:lnTo>
                  <a:pt x="56" y="0"/>
                </a:lnTo>
                <a:lnTo>
                  <a:pt x="80" y="19"/>
                </a:lnTo>
                <a:lnTo>
                  <a:pt x="86" y="43"/>
                </a:lnTo>
                <a:lnTo>
                  <a:pt x="80" y="68"/>
                </a:lnTo>
                <a:lnTo>
                  <a:pt x="56" y="86"/>
                </a:lnTo>
                <a:lnTo>
                  <a:pt x="31" y="86"/>
                </a:lnTo>
                <a:lnTo>
                  <a:pt x="6" y="68"/>
                </a:lnTo>
                <a:lnTo>
                  <a:pt x="0" y="43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76" name="Freeform 148"/>
          <p:cNvSpPr>
            <a:spLocks noChangeArrowheads="1"/>
          </p:cNvSpPr>
          <p:nvPr/>
        </p:nvSpPr>
        <p:spPr bwMode="auto">
          <a:xfrm>
            <a:off x="8963026" y="2552701"/>
            <a:ext cx="136525" cy="136525"/>
          </a:xfrm>
          <a:custGeom>
            <a:avLst/>
            <a:gdLst>
              <a:gd name="T0" fmla="*/ 0 w 86"/>
              <a:gd name="T1" fmla="*/ 43 h 86"/>
              <a:gd name="T2" fmla="*/ 6 w 86"/>
              <a:gd name="T3" fmla="*/ 19 h 86"/>
              <a:gd name="T4" fmla="*/ 25 w 86"/>
              <a:gd name="T5" fmla="*/ 0 h 86"/>
              <a:gd name="T6" fmla="*/ 55 w 86"/>
              <a:gd name="T7" fmla="*/ 0 h 86"/>
              <a:gd name="T8" fmla="*/ 74 w 86"/>
              <a:gd name="T9" fmla="*/ 19 h 86"/>
              <a:gd name="T10" fmla="*/ 86 w 86"/>
              <a:gd name="T11" fmla="*/ 43 h 86"/>
              <a:gd name="T12" fmla="*/ 74 w 86"/>
              <a:gd name="T13" fmla="*/ 68 h 86"/>
              <a:gd name="T14" fmla="*/ 55 w 86"/>
              <a:gd name="T15" fmla="*/ 86 h 86"/>
              <a:gd name="T16" fmla="*/ 25 w 86"/>
              <a:gd name="T17" fmla="*/ 86 h 86"/>
              <a:gd name="T18" fmla="*/ 6 w 86"/>
              <a:gd name="T19" fmla="*/ 68 h 86"/>
              <a:gd name="T20" fmla="*/ 0 w 86"/>
              <a:gd name="T21" fmla="*/ 4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" h="86">
                <a:moveTo>
                  <a:pt x="0" y="43"/>
                </a:moveTo>
                <a:lnTo>
                  <a:pt x="6" y="19"/>
                </a:lnTo>
                <a:lnTo>
                  <a:pt x="25" y="0"/>
                </a:lnTo>
                <a:lnTo>
                  <a:pt x="55" y="0"/>
                </a:lnTo>
                <a:lnTo>
                  <a:pt x="74" y="19"/>
                </a:lnTo>
                <a:lnTo>
                  <a:pt x="86" y="43"/>
                </a:lnTo>
                <a:lnTo>
                  <a:pt x="74" y="68"/>
                </a:lnTo>
                <a:lnTo>
                  <a:pt x="55" y="86"/>
                </a:lnTo>
                <a:lnTo>
                  <a:pt x="25" y="86"/>
                </a:lnTo>
                <a:lnTo>
                  <a:pt x="6" y="68"/>
                </a:lnTo>
                <a:lnTo>
                  <a:pt x="0" y="43"/>
                </a:lnTo>
                <a:close/>
              </a:path>
            </a:pathLst>
          </a:custGeom>
          <a:solidFill>
            <a:srgbClr val="1A1A1A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02477" name="组合 120"/>
          <p:cNvGrpSpPr/>
          <p:nvPr/>
        </p:nvGrpSpPr>
        <p:grpSpPr bwMode="auto">
          <a:xfrm>
            <a:off x="7583489" y="5108575"/>
            <a:ext cx="2447925" cy="1428750"/>
            <a:chOff x="6059488" y="5108575"/>
            <a:chExt cx="2447925" cy="1428750"/>
          </a:xfrm>
        </p:grpSpPr>
        <p:grpSp>
          <p:nvGrpSpPr>
            <p:cNvPr id="102478" name="组合 450"/>
            <p:cNvGrpSpPr/>
            <p:nvPr/>
          </p:nvGrpSpPr>
          <p:grpSpPr bwMode="auto">
            <a:xfrm>
              <a:off x="6059488" y="5108575"/>
              <a:ext cx="2447925" cy="1428750"/>
              <a:chOff x="1023938" y="4217988"/>
              <a:chExt cx="2447925" cy="1428750"/>
            </a:xfrm>
          </p:grpSpPr>
          <p:sp>
            <p:nvSpPr>
              <p:cNvPr id="102479" name="Rectangle 134"/>
              <p:cNvSpPr>
                <a:spLocks noChangeArrowheads="1"/>
              </p:cNvSpPr>
              <p:nvPr/>
            </p:nvSpPr>
            <p:spPr bwMode="auto">
              <a:xfrm>
                <a:off x="1400175" y="4217988"/>
                <a:ext cx="1446213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eaLnBrk="0" hangingPunct="0"/>
                <a:r>
                  <a:rPr lang="en-US" altLang="zh-CN" sz="1600" b="1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S2:5</a:t>
                </a:r>
                <a:endParaRPr lang="en-US" altLang="zh-CN"/>
              </a:p>
            </p:txBody>
          </p:sp>
          <p:sp>
            <p:nvSpPr>
              <p:cNvPr id="102480" name="Freeform 135"/>
              <p:cNvSpPr>
                <a:spLocks noChangeArrowheads="1"/>
              </p:cNvSpPr>
              <p:nvPr/>
            </p:nvSpPr>
            <p:spPr bwMode="auto">
              <a:xfrm>
                <a:off x="1027113" y="4816475"/>
                <a:ext cx="138112" cy="127000"/>
              </a:xfrm>
              <a:custGeom>
                <a:avLst/>
                <a:gdLst>
                  <a:gd name="T0" fmla="*/ 0 w 87"/>
                  <a:gd name="T1" fmla="*/ 43 h 80"/>
                  <a:gd name="T2" fmla="*/ 6 w 87"/>
                  <a:gd name="T3" fmla="*/ 12 h 80"/>
                  <a:gd name="T4" fmla="*/ 31 w 87"/>
                  <a:gd name="T5" fmla="*/ 0 h 80"/>
                  <a:gd name="T6" fmla="*/ 56 w 87"/>
                  <a:gd name="T7" fmla="*/ 0 h 80"/>
                  <a:gd name="T8" fmla="*/ 80 w 87"/>
                  <a:gd name="T9" fmla="*/ 12 h 80"/>
                  <a:gd name="T10" fmla="*/ 87 w 87"/>
                  <a:gd name="T11" fmla="*/ 43 h 80"/>
                  <a:gd name="T12" fmla="*/ 80 w 87"/>
                  <a:gd name="T13" fmla="*/ 68 h 80"/>
                  <a:gd name="T14" fmla="*/ 56 w 87"/>
                  <a:gd name="T15" fmla="*/ 80 h 80"/>
                  <a:gd name="T16" fmla="*/ 31 w 87"/>
                  <a:gd name="T17" fmla="*/ 80 h 80"/>
                  <a:gd name="T18" fmla="*/ 6 w 87"/>
                  <a:gd name="T19" fmla="*/ 68 h 80"/>
                  <a:gd name="T20" fmla="*/ 0 w 87"/>
                  <a:gd name="T21" fmla="*/ 4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80">
                    <a:moveTo>
                      <a:pt x="0" y="43"/>
                    </a:moveTo>
                    <a:lnTo>
                      <a:pt x="6" y="12"/>
                    </a:lnTo>
                    <a:lnTo>
                      <a:pt x="31" y="0"/>
                    </a:lnTo>
                    <a:lnTo>
                      <a:pt x="56" y="0"/>
                    </a:lnTo>
                    <a:lnTo>
                      <a:pt x="80" y="12"/>
                    </a:lnTo>
                    <a:lnTo>
                      <a:pt x="87" y="43"/>
                    </a:lnTo>
                    <a:lnTo>
                      <a:pt x="80" y="68"/>
                    </a:lnTo>
                    <a:lnTo>
                      <a:pt x="56" y="80"/>
                    </a:lnTo>
                    <a:lnTo>
                      <a:pt x="31" y="80"/>
                    </a:lnTo>
                    <a:lnTo>
                      <a:pt x="6" y="68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81" name="Freeform 136"/>
              <p:cNvSpPr>
                <a:spLocks noChangeArrowheads="1"/>
              </p:cNvSpPr>
              <p:nvPr/>
            </p:nvSpPr>
            <p:spPr bwMode="auto">
              <a:xfrm>
                <a:off x="1252538" y="4816475"/>
                <a:ext cx="146050" cy="127000"/>
              </a:xfrm>
              <a:custGeom>
                <a:avLst/>
                <a:gdLst>
                  <a:gd name="T0" fmla="*/ 0 w 92"/>
                  <a:gd name="T1" fmla="*/ 43 h 80"/>
                  <a:gd name="T2" fmla="*/ 12 w 92"/>
                  <a:gd name="T3" fmla="*/ 12 h 80"/>
                  <a:gd name="T4" fmla="*/ 31 w 92"/>
                  <a:gd name="T5" fmla="*/ 0 h 80"/>
                  <a:gd name="T6" fmla="*/ 62 w 92"/>
                  <a:gd name="T7" fmla="*/ 0 h 80"/>
                  <a:gd name="T8" fmla="*/ 80 w 92"/>
                  <a:gd name="T9" fmla="*/ 12 h 80"/>
                  <a:gd name="T10" fmla="*/ 92 w 92"/>
                  <a:gd name="T11" fmla="*/ 43 h 80"/>
                  <a:gd name="T12" fmla="*/ 80 w 92"/>
                  <a:gd name="T13" fmla="*/ 68 h 80"/>
                  <a:gd name="T14" fmla="*/ 62 w 92"/>
                  <a:gd name="T15" fmla="*/ 80 h 80"/>
                  <a:gd name="T16" fmla="*/ 31 w 92"/>
                  <a:gd name="T17" fmla="*/ 80 h 80"/>
                  <a:gd name="T18" fmla="*/ 12 w 92"/>
                  <a:gd name="T19" fmla="*/ 68 h 80"/>
                  <a:gd name="T20" fmla="*/ 0 w 92"/>
                  <a:gd name="T21" fmla="*/ 4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80">
                    <a:moveTo>
                      <a:pt x="0" y="43"/>
                    </a:moveTo>
                    <a:lnTo>
                      <a:pt x="12" y="12"/>
                    </a:lnTo>
                    <a:lnTo>
                      <a:pt x="31" y="0"/>
                    </a:lnTo>
                    <a:lnTo>
                      <a:pt x="62" y="0"/>
                    </a:lnTo>
                    <a:lnTo>
                      <a:pt x="80" y="12"/>
                    </a:lnTo>
                    <a:lnTo>
                      <a:pt x="92" y="43"/>
                    </a:lnTo>
                    <a:lnTo>
                      <a:pt x="80" y="68"/>
                    </a:lnTo>
                    <a:lnTo>
                      <a:pt x="62" y="80"/>
                    </a:lnTo>
                    <a:lnTo>
                      <a:pt x="31" y="80"/>
                    </a:lnTo>
                    <a:lnTo>
                      <a:pt x="12" y="68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82" name="Freeform 137"/>
              <p:cNvSpPr>
                <a:spLocks noChangeArrowheads="1"/>
              </p:cNvSpPr>
              <p:nvPr/>
            </p:nvSpPr>
            <p:spPr bwMode="auto">
              <a:xfrm>
                <a:off x="1252538" y="5041900"/>
                <a:ext cx="146050" cy="136525"/>
              </a:xfrm>
              <a:custGeom>
                <a:avLst/>
                <a:gdLst>
                  <a:gd name="T0" fmla="*/ 0 w 92"/>
                  <a:gd name="T1" fmla="*/ 43 h 86"/>
                  <a:gd name="T2" fmla="*/ 12 w 92"/>
                  <a:gd name="T3" fmla="*/ 19 h 86"/>
                  <a:gd name="T4" fmla="*/ 31 w 92"/>
                  <a:gd name="T5" fmla="*/ 0 h 86"/>
                  <a:gd name="T6" fmla="*/ 62 w 92"/>
                  <a:gd name="T7" fmla="*/ 0 h 86"/>
                  <a:gd name="T8" fmla="*/ 80 w 92"/>
                  <a:gd name="T9" fmla="*/ 19 h 86"/>
                  <a:gd name="T10" fmla="*/ 92 w 92"/>
                  <a:gd name="T11" fmla="*/ 43 h 86"/>
                  <a:gd name="T12" fmla="*/ 80 w 92"/>
                  <a:gd name="T13" fmla="*/ 68 h 86"/>
                  <a:gd name="T14" fmla="*/ 62 w 92"/>
                  <a:gd name="T15" fmla="*/ 86 h 86"/>
                  <a:gd name="T16" fmla="*/ 31 w 92"/>
                  <a:gd name="T17" fmla="*/ 86 h 86"/>
                  <a:gd name="T18" fmla="*/ 12 w 92"/>
                  <a:gd name="T19" fmla="*/ 68 h 86"/>
                  <a:gd name="T20" fmla="*/ 0 w 92"/>
                  <a:gd name="T21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86">
                    <a:moveTo>
                      <a:pt x="0" y="43"/>
                    </a:moveTo>
                    <a:lnTo>
                      <a:pt x="12" y="19"/>
                    </a:lnTo>
                    <a:lnTo>
                      <a:pt x="31" y="0"/>
                    </a:lnTo>
                    <a:lnTo>
                      <a:pt x="62" y="0"/>
                    </a:lnTo>
                    <a:lnTo>
                      <a:pt x="80" y="19"/>
                    </a:lnTo>
                    <a:lnTo>
                      <a:pt x="92" y="43"/>
                    </a:lnTo>
                    <a:lnTo>
                      <a:pt x="80" y="68"/>
                    </a:lnTo>
                    <a:lnTo>
                      <a:pt x="62" y="86"/>
                    </a:lnTo>
                    <a:lnTo>
                      <a:pt x="31" y="86"/>
                    </a:lnTo>
                    <a:lnTo>
                      <a:pt x="12" y="68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83" name="Freeform 138"/>
              <p:cNvSpPr>
                <a:spLocks noChangeArrowheads="1"/>
              </p:cNvSpPr>
              <p:nvPr/>
            </p:nvSpPr>
            <p:spPr bwMode="auto">
              <a:xfrm>
                <a:off x="1487488" y="5041900"/>
                <a:ext cx="136525" cy="136525"/>
              </a:xfrm>
              <a:custGeom>
                <a:avLst/>
                <a:gdLst>
                  <a:gd name="T0" fmla="*/ 0 w 86"/>
                  <a:gd name="T1" fmla="*/ 43 h 86"/>
                  <a:gd name="T2" fmla="*/ 6 w 86"/>
                  <a:gd name="T3" fmla="*/ 19 h 86"/>
                  <a:gd name="T4" fmla="*/ 31 w 86"/>
                  <a:gd name="T5" fmla="*/ 0 h 86"/>
                  <a:gd name="T6" fmla="*/ 55 w 86"/>
                  <a:gd name="T7" fmla="*/ 0 h 86"/>
                  <a:gd name="T8" fmla="*/ 80 w 86"/>
                  <a:gd name="T9" fmla="*/ 19 h 86"/>
                  <a:gd name="T10" fmla="*/ 86 w 86"/>
                  <a:gd name="T11" fmla="*/ 43 h 86"/>
                  <a:gd name="T12" fmla="*/ 80 w 86"/>
                  <a:gd name="T13" fmla="*/ 68 h 86"/>
                  <a:gd name="T14" fmla="*/ 55 w 86"/>
                  <a:gd name="T15" fmla="*/ 86 h 86"/>
                  <a:gd name="T16" fmla="*/ 31 w 86"/>
                  <a:gd name="T17" fmla="*/ 86 h 86"/>
                  <a:gd name="T18" fmla="*/ 6 w 86"/>
                  <a:gd name="T19" fmla="*/ 68 h 86"/>
                  <a:gd name="T20" fmla="*/ 0 w 86"/>
                  <a:gd name="T21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86">
                    <a:moveTo>
                      <a:pt x="0" y="43"/>
                    </a:moveTo>
                    <a:lnTo>
                      <a:pt x="6" y="19"/>
                    </a:lnTo>
                    <a:lnTo>
                      <a:pt x="31" y="0"/>
                    </a:lnTo>
                    <a:lnTo>
                      <a:pt x="55" y="0"/>
                    </a:lnTo>
                    <a:lnTo>
                      <a:pt x="80" y="19"/>
                    </a:lnTo>
                    <a:lnTo>
                      <a:pt x="86" y="43"/>
                    </a:lnTo>
                    <a:lnTo>
                      <a:pt x="80" y="68"/>
                    </a:lnTo>
                    <a:lnTo>
                      <a:pt x="55" y="86"/>
                    </a:lnTo>
                    <a:lnTo>
                      <a:pt x="31" y="86"/>
                    </a:lnTo>
                    <a:lnTo>
                      <a:pt x="6" y="68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84" name="Freeform 139"/>
              <p:cNvSpPr>
                <a:spLocks noChangeArrowheads="1"/>
              </p:cNvSpPr>
              <p:nvPr/>
            </p:nvSpPr>
            <p:spPr bwMode="auto">
              <a:xfrm>
                <a:off x="1946275" y="5041900"/>
                <a:ext cx="138113" cy="136525"/>
              </a:xfrm>
              <a:custGeom>
                <a:avLst/>
                <a:gdLst>
                  <a:gd name="T0" fmla="*/ 0 w 87"/>
                  <a:gd name="T1" fmla="*/ 43 h 86"/>
                  <a:gd name="T2" fmla="*/ 13 w 87"/>
                  <a:gd name="T3" fmla="*/ 19 h 86"/>
                  <a:gd name="T4" fmla="*/ 31 w 87"/>
                  <a:gd name="T5" fmla="*/ 0 h 86"/>
                  <a:gd name="T6" fmla="*/ 62 w 87"/>
                  <a:gd name="T7" fmla="*/ 0 h 86"/>
                  <a:gd name="T8" fmla="*/ 80 w 87"/>
                  <a:gd name="T9" fmla="*/ 19 h 86"/>
                  <a:gd name="T10" fmla="*/ 87 w 87"/>
                  <a:gd name="T11" fmla="*/ 43 h 86"/>
                  <a:gd name="T12" fmla="*/ 80 w 87"/>
                  <a:gd name="T13" fmla="*/ 68 h 86"/>
                  <a:gd name="T14" fmla="*/ 62 w 87"/>
                  <a:gd name="T15" fmla="*/ 86 h 86"/>
                  <a:gd name="T16" fmla="*/ 31 w 87"/>
                  <a:gd name="T17" fmla="*/ 86 h 86"/>
                  <a:gd name="T18" fmla="*/ 13 w 87"/>
                  <a:gd name="T19" fmla="*/ 68 h 86"/>
                  <a:gd name="T20" fmla="*/ 0 w 87"/>
                  <a:gd name="T21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86">
                    <a:moveTo>
                      <a:pt x="0" y="43"/>
                    </a:moveTo>
                    <a:lnTo>
                      <a:pt x="13" y="19"/>
                    </a:lnTo>
                    <a:lnTo>
                      <a:pt x="31" y="0"/>
                    </a:lnTo>
                    <a:lnTo>
                      <a:pt x="62" y="0"/>
                    </a:lnTo>
                    <a:lnTo>
                      <a:pt x="80" y="19"/>
                    </a:lnTo>
                    <a:lnTo>
                      <a:pt x="87" y="43"/>
                    </a:lnTo>
                    <a:lnTo>
                      <a:pt x="80" y="68"/>
                    </a:lnTo>
                    <a:lnTo>
                      <a:pt x="62" y="86"/>
                    </a:lnTo>
                    <a:lnTo>
                      <a:pt x="31" y="86"/>
                    </a:lnTo>
                    <a:lnTo>
                      <a:pt x="13" y="68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85" name="Freeform 140"/>
              <p:cNvSpPr>
                <a:spLocks noChangeArrowheads="1"/>
              </p:cNvSpPr>
              <p:nvPr/>
            </p:nvSpPr>
            <p:spPr bwMode="auto">
              <a:xfrm>
                <a:off x="2181225" y="5041900"/>
                <a:ext cx="136525" cy="136525"/>
              </a:xfrm>
              <a:custGeom>
                <a:avLst/>
                <a:gdLst>
                  <a:gd name="T0" fmla="*/ 0 w 86"/>
                  <a:gd name="T1" fmla="*/ 43 h 86"/>
                  <a:gd name="T2" fmla="*/ 6 w 86"/>
                  <a:gd name="T3" fmla="*/ 19 h 86"/>
                  <a:gd name="T4" fmla="*/ 31 w 86"/>
                  <a:gd name="T5" fmla="*/ 0 h 86"/>
                  <a:gd name="T6" fmla="*/ 56 w 86"/>
                  <a:gd name="T7" fmla="*/ 0 h 86"/>
                  <a:gd name="T8" fmla="*/ 80 w 86"/>
                  <a:gd name="T9" fmla="*/ 19 h 86"/>
                  <a:gd name="T10" fmla="*/ 86 w 86"/>
                  <a:gd name="T11" fmla="*/ 43 h 86"/>
                  <a:gd name="T12" fmla="*/ 80 w 86"/>
                  <a:gd name="T13" fmla="*/ 68 h 86"/>
                  <a:gd name="T14" fmla="*/ 56 w 86"/>
                  <a:gd name="T15" fmla="*/ 86 h 86"/>
                  <a:gd name="T16" fmla="*/ 31 w 86"/>
                  <a:gd name="T17" fmla="*/ 86 h 86"/>
                  <a:gd name="T18" fmla="*/ 6 w 86"/>
                  <a:gd name="T19" fmla="*/ 68 h 86"/>
                  <a:gd name="T20" fmla="*/ 0 w 86"/>
                  <a:gd name="T21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86">
                    <a:moveTo>
                      <a:pt x="0" y="43"/>
                    </a:moveTo>
                    <a:lnTo>
                      <a:pt x="6" y="19"/>
                    </a:lnTo>
                    <a:lnTo>
                      <a:pt x="31" y="0"/>
                    </a:lnTo>
                    <a:lnTo>
                      <a:pt x="56" y="0"/>
                    </a:lnTo>
                    <a:lnTo>
                      <a:pt x="80" y="19"/>
                    </a:lnTo>
                    <a:lnTo>
                      <a:pt x="86" y="43"/>
                    </a:lnTo>
                    <a:lnTo>
                      <a:pt x="80" y="68"/>
                    </a:lnTo>
                    <a:lnTo>
                      <a:pt x="56" y="86"/>
                    </a:lnTo>
                    <a:lnTo>
                      <a:pt x="31" y="86"/>
                    </a:lnTo>
                    <a:lnTo>
                      <a:pt x="6" y="68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86" name="Freeform 141"/>
              <p:cNvSpPr>
                <a:spLocks noChangeArrowheads="1"/>
              </p:cNvSpPr>
              <p:nvPr/>
            </p:nvSpPr>
            <p:spPr bwMode="auto">
              <a:xfrm>
                <a:off x="1722438" y="5041900"/>
                <a:ext cx="136525" cy="136525"/>
              </a:xfrm>
              <a:custGeom>
                <a:avLst/>
                <a:gdLst>
                  <a:gd name="T0" fmla="*/ 0 w 86"/>
                  <a:gd name="T1" fmla="*/ 43 h 86"/>
                  <a:gd name="T2" fmla="*/ 6 w 86"/>
                  <a:gd name="T3" fmla="*/ 19 h 86"/>
                  <a:gd name="T4" fmla="*/ 30 w 86"/>
                  <a:gd name="T5" fmla="*/ 0 h 86"/>
                  <a:gd name="T6" fmla="*/ 55 w 86"/>
                  <a:gd name="T7" fmla="*/ 0 h 86"/>
                  <a:gd name="T8" fmla="*/ 74 w 86"/>
                  <a:gd name="T9" fmla="*/ 19 h 86"/>
                  <a:gd name="T10" fmla="*/ 86 w 86"/>
                  <a:gd name="T11" fmla="*/ 43 h 86"/>
                  <a:gd name="T12" fmla="*/ 74 w 86"/>
                  <a:gd name="T13" fmla="*/ 68 h 86"/>
                  <a:gd name="T14" fmla="*/ 55 w 86"/>
                  <a:gd name="T15" fmla="*/ 86 h 86"/>
                  <a:gd name="T16" fmla="*/ 30 w 86"/>
                  <a:gd name="T17" fmla="*/ 86 h 86"/>
                  <a:gd name="T18" fmla="*/ 6 w 86"/>
                  <a:gd name="T19" fmla="*/ 68 h 86"/>
                  <a:gd name="T20" fmla="*/ 0 w 86"/>
                  <a:gd name="T21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86">
                    <a:moveTo>
                      <a:pt x="0" y="43"/>
                    </a:moveTo>
                    <a:lnTo>
                      <a:pt x="6" y="19"/>
                    </a:lnTo>
                    <a:lnTo>
                      <a:pt x="30" y="0"/>
                    </a:lnTo>
                    <a:lnTo>
                      <a:pt x="55" y="0"/>
                    </a:lnTo>
                    <a:lnTo>
                      <a:pt x="74" y="19"/>
                    </a:lnTo>
                    <a:lnTo>
                      <a:pt x="86" y="43"/>
                    </a:lnTo>
                    <a:lnTo>
                      <a:pt x="74" y="68"/>
                    </a:lnTo>
                    <a:lnTo>
                      <a:pt x="55" y="86"/>
                    </a:lnTo>
                    <a:lnTo>
                      <a:pt x="30" y="86"/>
                    </a:lnTo>
                    <a:lnTo>
                      <a:pt x="6" y="68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87" name="Freeform 142"/>
              <p:cNvSpPr>
                <a:spLocks noChangeArrowheads="1"/>
              </p:cNvSpPr>
              <p:nvPr/>
            </p:nvSpPr>
            <p:spPr bwMode="auto">
              <a:xfrm>
                <a:off x="1027113" y="4581525"/>
                <a:ext cx="138112" cy="136525"/>
              </a:xfrm>
              <a:custGeom>
                <a:avLst/>
                <a:gdLst>
                  <a:gd name="T0" fmla="*/ 0 w 87"/>
                  <a:gd name="T1" fmla="*/ 43 h 86"/>
                  <a:gd name="T2" fmla="*/ 6 w 87"/>
                  <a:gd name="T3" fmla="*/ 18 h 86"/>
                  <a:gd name="T4" fmla="*/ 31 w 87"/>
                  <a:gd name="T5" fmla="*/ 0 h 86"/>
                  <a:gd name="T6" fmla="*/ 56 w 87"/>
                  <a:gd name="T7" fmla="*/ 0 h 86"/>
                  <a:gd name="T8" fmla="*/ 80 w 87"/>
                  <a:gd name="T9" fmla="*/ 18 h 86"/>
                  <a:gd name="T10" fmla="*/ 87 w 87"/>
                  <a:gd name="T11" fmla="*/ 43 h 86"/>
                  <a:gd name="T12" fmla="*/ 80 w 87"/>
                  <a:gd name="T13" fmla="*/ 68 h 86"/>
                  <a:gd name="T14" fmla="*/ 56 w 87"/>
                  <a:gd name="T15" fmla="*/ 86 h 86"/>
                  <a:gd name="T16" fmla="*/ 31 w 87"/>
                  <a:gd name="T17" fmla="*/ 86 h 86"/>
                  <a:gd name="T18" fmla="*/ 6 w 87"/>
                  <a:gd name="T19" fmla="*/ 68 h 86"/>
                  <a:gd name="T20" fmla="*/ 0 w 87"/>
                  <a:gd name="T21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86">
                    <a:moveTo>
                      <a:pt x="0" y="43"/>
                    </a:moveTo>
                    <a:lnTo>
                      <a:pt x="6" y="18"/>
                    </a:lnTo>
                    <a:lnTo>
                      <a:pt x="31" y="0"/>
                    </a:lnTo>
                    <a:lnTo>
                      <a:pt x="56" y="0"/>
                    </a:lnTo>
                    <a:lnTo>
                      <a:pt x="80" y="18"/>
                    </a:lnTo>
                    <a:lnTo>
                      <a:pt x="87" y="43"/>
                    </a:lnTo>
                    <a:lnTo>
                      <a:pt x="80" y="68"/>
                    </a:lnTo>
                    <a:lnTo>
                      <a:pt x="56" y="86"/>
                    </a:lnTo>
                    <a:lnTo>
                      <a:pt x="31" y="86"/>
                    </a:lnTo>
                    <a:lnTo>
                      <a:pt x="6" y="68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88" name="Freeform 143"/>
              <p:cNvSpPr>
                <a:spLocks noChangeArrowheads="1"/>
              </p:cNvSpPr>
              <p:nvPr/>
            </p:nvSpPr>
            <p:spPr bwMode="auto">
              <a:xfrm>
                <a:off x="2876550" y="4581525"/>
                <a:ext cx="136525" cy="136525"/>
              </a:xfrm>
              <a:custGeom>
                <a:avLst/>
                <a:gdLst>
                  <a:gd name="T0" fmla="*/ 0 w 86"/>
                  <a:gd name="T1" fmla="*/ 43 h 86"/>
                  <a:gd name="T2" fmla="*/ 6 w 86"/>
                  <a:gd name="T3" fmla="*/ 18 h 86"/>
                  <a:gd name="T4" fmla="*/ 30 w 86"/>
                  <a:gd name="T5" fmla="*/ 0 h 86"/>
                  <a:gd name="T6" fmla="*/ 55 w 86"/>
                  <a:gd name="T7" fmla="*/ 0 h 86"/>
                  <a:gd name="T8" fmla="*/ 80 w 86"/>
                  <a:gd name="T9" fmla="*/ 18 h 86"/>
                  <a:gd name="T10" fmla="*/ 86 w 86"/>
                  <a:gd name="T11" fmla="*/ 43 h 86"/>
                  <a:gd name="T12" fmla="*/ 80 w 86"/>
                  <a:gd name="T13" fmla="*/ 68 h 86"/>
                  <a:gd name="T14" fmla="*/ 55 w 86"/>
                  <a:gd name="T15" fmla="*/ 86 h 86"/>
                  <a:gd name="T16" fmla="*/ 30 w 86"/>
                  <a:gd name="T17" fmla="*/ 86 h 86"/>
                  <a:gd name="T18" fmla="*/ 6 w 86"/>
                  <a:gd name="T19" fmla="*/ 68 h 86"/>
                  <a:gd name="T20" fmla="*/ 0 w 86"/>
                  <a:gd name="T21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86">
                    <a:moveTo>
                      <a:pt x="0" y="43"/>
                    </a:moveTo>
                    <a:lnTo>
                      <a:pt x="6" y="18"/>
                    </a:lnTo>
                    <a:lnTo>
                      <a:pt x="30" y="0"/>
                    </a:lnTo>
                    <a:lnTo>
                      <a:pt x="55" y="0"/>
                    </a:lnTo>
                    <a:lnTo>
                      <a:pt x="80" y="18"/>
                    </a:lnTo>
                    <a:lnTo>
                      <a:pt x="86" y="43"/>
                    </a:lnTo>
                    <a:lnTo>
                      <a:pt x="80" y="68"/>
                    </a:lnTo>
                    <a:lnTo>
                      <a:pt x="55" y="86"/>
                    </a:lnTo>
                    <a:lnTo>
                      <a:pt x="30" y="86"/>
                    </a:lnTo>
                    <a:lnTo>
                      <a:pt x="6" y="68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89" name="Freeform 144"/>
              <p:cNvSpPr>
                <a:spLocks noChangeArrowheads="1"/>
              </p:cNvSpPr>
              <p:nvPr/>
            </p:nvSpPr>
            <p:spPr bwMode="auto">
              <a:xfrm>
                <a:off x="3100388" y="4581525"/>
                <a:ext cx="147637" cy="136525"/>
              </a:xfrm>
              <a:custGeom>
                <a:avLst/>
                <a:gdLst>
                  <a:gd name="T0" fmla="*/ 0 w 93"/>
                  <a:gd name="T1" fmla="*/ 43 h 86"/>
                  <a:gd name="T2" fmla="*/ 13 w 93"/>
                  <a:gd name="T3" fmla="*/ 18 h 86"/>
                  <a:gd name="T4" fmla="*/ 31 w 93"/>
                  <a:gd name="T5" fmla="*/ 0 h 86"/>
                  <a:gd name="T6" fmla="*/ 62 w 93"/>
                  <a:gd name="T7" fmla="*/ 0 h 86"/>
                  <a:gd name="T8" fmla="*/ 80 w 93"/>
                  <a:gd name="T9" fmla="*/ 18 h 86"/>
                  <a:gd name="T10" fmla="*/ 93 w 93"/>
                  <a:gd name="T11" fmla="*/ 43 h 86"/>
                  <a:gd name="T12" fmla="*/ 80 w 93"/>
                  <a:gd name="T13" fmla="*/ 68 h 86"/>
                  <a:gd name="T14" fmla="*/ 62 w 93"/>
                  <a:gd name="T15" fmla="*/ 86 h 86"/>
                  <a:gd name="T16" fmla="*/ 31 w 93"/>
                  <a:gd name="T17" fmla="*/ 86 h 86"/>
                  <a:gd name="T18" fmla="*/ 13 w 93"/>
                  <a:gd name="T19" fmla="*/ 68 h 86"/>
                  <a:gd name="T20" fmla="*/ 0 w 93"/>
                  <a:gd name="T21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3" h="86">
                    <a:moveTo>
                      <a:pt x="0" y="43"/>
                    </a:moveTo>
                    <a:lnTo>
                      <a:pt x="13" y="18"/>
                    </a:lnTo>
                    <a:lnTo>
                      <a:pt x="31" y="0"/>
                    </a:lnTo>
                    <a:lnTo>
                      <a:pt x="62" y="0"/>
                    </a:lnTo>
                    <a:lnTo>
                      <a:pt x="80" y="18"/>
                    </a:lnTo>
                    <a:lnTo>
                      <a:pt x="93" y="43"/>
                    </a:lnTo>
                    <a:lnTo>
                      <a:pt x="80" y="68"/>
                    </a:lnTo>
                    <a:lnTo>
                      <a:pt x="62" y="86"/>
                    </a:lnTo>
                    <a:lnTo>
                      <a:pt x="31" y="86"/>
                    </a:lnTo>
                    <a:lnTo>
                      <a:pt x="13" y="68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90" name="Freeform 145"/>
              <p:cNvSpPr>
                <a:spLocks noChangeArrowheads="1"/>
              </p:cNvSpPr>
              <p:nvPr/>
            </p:nvSpPr>
            <p:spPr bwMode="auto">
              <a:xfrm>
                <a:off x="3335338" y="4581525"/>
                <a:ext cx="136525" cy="136525"/>
              </a:xfrm>
              <a:custGeom>
                <a:avLst/>
                <a:gdLst>
                  <a:gd name="T0" fmla="*/ 0 w 86"/>
                  <a:gd name="T1" fmla="*/ 43 h 86"/>
                  <a:gd name="T2" fmla="*/ 6 w 86"/>
                  <a:gd name="T3" fmla="*/ 18 h 86"/>
                  <a:gd name="T4" fmla="*/ 31 w 86"/>
                  <a:gd name="T5" fmla="*/ 0 h 86"/>
                  <a:gd name="T6" fmla="*/ 56 w 86"/>
                  <a:gd name="T7" fmla="*/ 0 h 86"/>
                  <a:gd name="T8" fmla="*/ 80 w 86"/>
                  <a:gd name="T9" fmla="*/ 18 h 86"/>
                  <a:gd name="T10" fmla="*/ 86 w 86"/>
                  <a:gd name="T11" fmla="*/ 43 h 86"/>
                  <a:gd name="T12" fmla="*/ 80 w 86"/>
                  <a:gd name="T13" fmla="*/ 68 h 86"/>
                  <a:gd name="T14" fmla="*/ 56 w 86"/>
                  <a:gd name="T15" fmla="*/ 86 h 86"/>
                  <a:gd name="T16" fmla="*/ 31 w 86"/>
                  <a:gd name="T17" fmla="*/ 86 h 86"/>
                  <a:gd name="T18" fmla="*/ 6 w 86"/>
                  <a:gd name="T19" fmla="*/ 68 h 86"/>
                  <a:gd name="T20" fmla="*/ 0 w 86"/>
                  <a:gd name="T21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86">
                    <a:moveTo>
                      <a:pt x="0" y="43"/>
                    </a:moveTo>
                    <a:lnTo>
                      <a:pt x="6" y="18"/>
                    </a:lnTo>
                    <a:lnTo>
                      <a:pt x="31" y="0"/>
                    </a:lnTo>
                    <a:lnTo>
                      <a:pt x="56" y="0"/>
                    </a:lnTo>
                    <a:lnTo>
                      <a:pt x="80" y="18"/>
                    </a:lnTo>
                    <a:lnTo>
                      <a:pt x="86" y="43"/>
                    </a:lnTo>
                    <a:lnTo>
                      <a:pt x="80" y="68"/>
                    </a:lnTo>
                    <a:lnTo>
                      <a:pt x="56" y="86"/>
                    </a:lnTo>
                    <a:lnTo>
                      <a:pt x="31" y="86"/>
                    </a:lnTo>
                    <a:lnTo>
                      <a:pt x="6" y="68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91" name="Freeform 146"/>
              <p:cNvSpPr>
                <a:spLocks noChangeArrowheads="1"/>
              </p:cNvSpPr>
              <p:nvPr/>
            </p:nvSpPr>
            <p:spPr bwMode="auto">
              <a:xfrm>
                <a:off x="2641600" y="4816475"/>
                <a:ext cx="136525" cy="127000"/>
              </a:xfrm>
              <a:custGeom>
                <a:avLst/>
                <a:gdLst>
                  <a:gd name="T0" fmla="*/ 0 w 86"/>
                  <a:gd name="T1" fmla="*/ 43 h 80"/>
                  <a:gd name="T2" fmla="*/ 6 w 86"/>
                  <a:gd name="T3" fmla="*/ 12 h 80"/>
                  <a:gd name="T4" fmla="*/ 31 w 86"/>
                  <a:gd name="T5" fmla="*/ 0 h 80"/>
                  <a:gd name="T6" fmla="*/ 55 w 86"/>
                  <a:gd name="T7" fmla="*/ 0 h 80"/>
                  <a:gd name="T8" fmla="*/ 80 w 86"/>
                  <a:gd name="T9" fmla="*/ 12 h 80"/>
                  <a:gd name="T10" fmla="*/ 86 w 86"/>
                  <a:gd name="T11" fmla="*/ 43 h 80"/>
                  <a:gd name="T12" fmla="*/ 80 w 86"/>
                  <a:gd name="T13" fmla="*/ 68 h 80"/>
                  <a:gd name="T14" fmla="*/ 55 w 86"/>
                  <a:gd name="T15" fmla="*/ 80 h 80"/>
                  <a:gd name="T16" fmla="*/ 31 w 86"/>
                  <a:gd name="T17" fmla="*/ 80 h 80"/>
                  <a:gd name="T18" fmla="*/ 6 w 86"/>
                  <a:gd name="T19" fmla="*/ 68 h 80"/>
                  <a:gd name="T20" fmla="*/ 0 w 86"/>
                  <a:gd name="T21" fmla="*/ 4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80">
                    <a:moveTo>
                      <a:pt x="0" y="43"/>
                    </a:moveTo>
                    <a:lnTo>
                      <a:pt x="6" y="12"/>
                    </a:lnTo>
                    <a:lnTo>
                      <a:pt x="31" y="0"/>
                    </a:lnTo>
                    <a:lnTo>
                      <a:pt x="55" y="0"/>
                    </a:lnTo>
                    <a:lnTo>
                      <a:pt x="80" y="12"/>
                    </a:lnTo>
                    <a:lnTo>
                      <a:pt x="86" y="43"/>
                    </a:lnTo>
                    <a:lnTo>
                      <a:pt x="80" y="68"/>
                    </a:lnTo>
                    <a:lnTo>
                      <a:pt x="55" y="80"/>
                    </a:lnTo>
                    <a:lnTo>
                      <a:pt x="31" y="80"/>
                    </a:lnTo>
                    <a:lnTo>
                      <a:pt x="6" y="68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92" name="Freeform 147"/>
              <p:cNvSpPr>
                <a:spLocks noChangeArrowheads="1"/>
              </p:cNvSpPr>
              <p:nvPr/>
            </p:nvSpPr>
            <p:spPr bwMode="auto">
              <a:xfrm>
                <a:off x="2876550" y="4816475"/>
                <a:ext cx="136525" cy="127000"/>
              </a:xfrm>
              <a:custGeom>
                <a:avLst/>
                <a:gdLst>
                  <a:gd name="T0" fmla="*/ 0 w 86"/>
                  <a:gd name="T1" fmla="*/ 43 h 80"/>
                  <a:gd name="T2" fmla="*/ 6 w 86"/>
                  <a:gd name="T3" fmla="*/ 12 h 80"/>
                  <a:gd name="T4" fmla="*/ 30 w 86"/>
                  <a:gd name="T5" fmla="*/ 0 h 80"/>
                  <a:gd name="T6" fmla="*/ 55 w 86"/>
                  <a:gd name="T7" fmla="*/ 0 h 80"/>
                  <a:gd name="T8" fmla="*/ 80 w 86"/>
                  <a:gd name="T9" fmla="*/ 12 h 80"/>
                  <a:gd name="T10" fmla="*/ 86 w 86"/>
                  <a:gd name="T11" fmla="*/ 43 h 80"/>
                  <a:gd name="T12" fmla="*/ 80 w 86"/>
                  <a:gd name="T13" fmla="*/ 68 h 80"/>
                  <a:gd name="T14" fmla="*/ 55 w 86"/>
                  <a:gd name="T15" fmla="*/ 80 h 80"/>
                  <a:gd name="T16" fmla="*/ 30 w 86"/>
                  <a:gd name="T17" fmla="*/ 80 h 80"/>
                  <a:gd name="T18" fmla="*/ 6 w 86"/>
                  <a:gd name="T19" fmla="*/ 68 h 80"/>
                  <a:gd name="T20" fmla="*/ 0 w 86"/>
                  <a:gd name="T21" fmla="*/ 4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80">
                    <a:moveTo>
                      <a:pt x="0" y="43"/>
                    </a:moveTo>
                    <a:lnTo>
                      <a:pt x="6" y="12"/>
                    </a:lnTo>
                    <a:lnTo>
                      <a:pt x="30" y="0"/>
                    </a:lnTo>
                    <a:lnTo>
                      <a:pt x="55" y="0"/>
                    </a:lnTo>
                    <a:lnTo>
                      <a:pt x="80" y="12"/>
                    </a:lnTo>
                    <a:lnTo>
                      <a:pt x="86" y="43"/>
                    </a:lnTo>
                    <a:lnTo>
                      <a:pt x="80" y="68"/>
                    </a:lnTo>
                    <a:lnTo>
                      <a:pt x="55" y="80"/>
                    </a:lnTo>
                    <a:lnTo>
                      <a:pt x="30" y="80"/>
                    </a:lnTo>
                    <a:lnTo>
                      <a:pt x="6" y="68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93" name="Freeform 148"/>
              <p:cNvSpPr>
                <a:spLocks noChangeArrowheads="1"/>
              </p:cNvSpPr>
              <p:nvPr/>
            </p:nvSpPr>
            <p:spPr bwMode="auto">
              <a:xfrm>
                <a:off x="2416175" y="5041900"/>
                <a:ext cx="136525" cy="136525"/>
              </a:xfrm>
              <a:custGeom>
                <a:avLst/>
                <a:gdLst>
                  <a:gd name="T0" fmla="*/ 0 w 86"/>
                  <a:gd name="T1" fmla="*/ 43 h 86"/>
                  <a:gd name="T2" fmla="*/ 6 w 86"/>
                  <a:gd name="T3" fmla="*/ 19 h 86"/>
                  <a:gd name="T4" fmla="*/ 25 w 86"/>
                  <a:gd name="T5" fmla="*/ 0 h 86"/>
                  <a:gd name="T6" fmla="*/ 55 w 86"/>
                  <a:gd name="T7" fmla="*/ 0 h 86"/>
                  <a:gd name="T8" fmla="*/ 74 w 86"/>
                  <a:gd name="T9" fmla="*/ 19 h 86"/>
                  <a:gd name="T10" fmla="*/ 86 w 86"/>
                  <a:gd name="T11" fmla="*/ 43 h 86"/>
                  <a:gd name="T12" fmla="*/ 74 w 86"/>
                  <a:gd name="T13" fmla="*/ 68 h 86"/>
                  <a:gd name="T14" fmla="*/ 55 w 86"/>
                  <a:gd name="T15" fmla="*/ 86 h 86"/>
                  <a:gd name="T16" fmla="*/ 25 w 86"/>
                  <a:gd name="T17" fmla="*/ 86 h 86"/>
                  <a:gd name="T18" fmla="*/ 6 w 86"/>
                  <a:gd name="T19" fmla="*/ 68 h 86"/>
                  <a:gd name="T20" fmla="*/ 0 w 86"/>
                  <a:gd name="T21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86">
                    <a:moveTo>
                      <a:pt x="0" y="43"/>
                    </a:moveTo>
                    <a:lnTo>
                      <a:pt x="6" y="19"/>
                    </a:lnTo>
                    <a:lnTo>
                      <a:pt x="25" y="0"/>
                    </a:lnTo>
                    <a:lnTo>
                      <a:pt x="55" y="0"/>
                    </a:lnTo>
                    <a:lnTo>
                      <a:pt x="74" y="19"/>
                    </a:lnTo>
                    <a:lnTo>
                      <a:pt x="86" y="43"/>
                    </a:lnTo>
                    <a:lnTo>
                      <a:pt x="74" y="68"/>
                    </a:lnTo>
                    <a:lnTo>
                      <a:pt x="55" y="86"/>
                    </a:lnTo>
                    <a:lnTo>
                      <a:pt x="25" y="86"/>
                    </a:lnTo>
                    <a:lnTo>
                      <a:pt x="6" y="68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94" name="Freeform 149"/>
              <p:cNvSpPr>
                <a:spLocks noChangeArrowheads="1"/>
              </p:cNvSpPr>
              <p:nvPr/>
            </p:nvSpPr>
            <p:spPr bwMode="auto">
              <a:xfrm>
                <a:off x="2641600" y="5041900"/>
                <a:ext cx="136525" cy="136525"/>
              </a:xfrm>
              <a:custGeom>
                <a:avLst/>
                <a:gdLst>
                  <a:gd name="T0" fmla="*/ 0 w 86"/>
                  <a:gd name="T1" fmla="*/ 43 h 86"/>
                  <a:gd name="T2" fmla="*/ 6 w 86"/>
                  <a:gd name="T3" fmla="*/ 19 h 86"/>
                  <a:gd name="T4" fmla="*/ 31 w 86"/>
                  <a:gd name="T5" fmla="*/ 0 h 86"/>
                  <a:gd name="T6" fmla="*/ 55 w 86"/>
                  <a:gd name="T7" fmla="*/ 0 h 86"/>
                  <a:gd name="T8" fmla="*/ 80 w 86"/>
                  <a:gd name="T9" fmla="*/ 19 h 86"/>
                  <a:gd name="T10" fmla="*/ 86 w 86"/>
                  <a:gd name="T11" fmla="*/ 43 h 86"/>
                  <a:gd name="T12" fmla="*/ 80 w 86"/>
                  <a:gd name="T13" fmla="*/ 68 h 86"/>
                  <a:gd name="T14" fmla="*/ 55 w 86"/>
                  <a:gd name="T15" fmla="*/ 86 h 86"/>
                  <a:gd name="T16" fmla="*/ 31 w 86"/>
                  <a:gd name="T17" fmla="*/ 86 h 86"/>
                  <a:gd name="T18" fmla="*/ 6 w 86"/>
                  <a:gd name="T19" fmla="*/ 68 h 86"/>
                  <a:gd name="T20" fmla="*/ 0 w 86"/>
                  <a:gd name="T21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86">
                    <a:moveTo>
                      <a:pt x="0" y="43"/>
                    </a:moveTo>
                    <a:lnTo>
                      <a:pt x="6" y="19"/>
                    </a:lnTo>
                    <a:lnTo>
                      <a:pt x="31" y="0"/>
                    </a:lnTo>
                    <a:lnTo>
                      <a:pt x="55" y="0"/>
                    </a:lnTo>
                    <a:lnTo>
                      <a:pt x="80" y="19"/>
                    </a:lnTo>
                    <a:lnTo>
                      <a:pt x="86" y="43"/>
                    </a:lnTo>
                    <a:lnTo>
                      <a:pt x="80" y="68"/>
                    </a:lnTo>
                    <a:lnTo>
                      <a:pt x="55" y="86"/>
                    </a:lnTo>
                    <a:lnTo>
                      <a:pt x="31" y="86"/>
                    </a:lnTo>
                    <a:lnTo>
                      <a:pt x="6" y="68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95" name="Freeform 150"/>
              <p:cNvSpPr>
                <a:spLocks noChangeArrowheads="1"/>
              </p:cNvSpPr>
              <p:nvPr/>
            </p:nvSpPr>
            <p:spPr bwMode="auto">
              <a:xfrm>
                <a:off x="2641600" y="5276850"/>
                <a:ext cx="136525" cy="138113"/>
              </a:xfrm>
              <a:custGeom>
                <a:avLst/>
                <a:gdLst>
                  <a:gd name="T0" fmla="*/ 0 w 86"/>
                  <a:gd name="T1" fmla="*/ 44 h 87"/>
                  <a:gd name="T2" fmla="*/ 6 w 86"/>
                  <a:gd name="T3" fmla="*/ 19 h 87"/>
                  <a:gd name="T4" fmla="*/ 31 w 86"/>
                  <a:gd name="T5" fmla="*/ 0 h 87"/>
                  <a:gd name="T6" fmla="*/ 55 w 86"/>
                  <a:gd name="T7" fmla="*/ 0 h 87"/>
                  <a:gd name="T8" fmla="*/ 80 w 86"/>
                  <a:gd name="T9" fmla="*/ 19 h 87"/>
                  <a:gd name="T10" fmla="*/ 86 w 86"/>
                  <a:gd name="T11" fmla="*/ 44 h 87"/>
                  <a:gd name="T12" fmla="*/ 80 w 86"/>
                  <a:gd name="T13" fmla="*/ 68 h 87"/>
                  <a:gd name="T14" fmla="*/ 55 w 86"/>
                  <a:gd name="T15" fmla="*/ 87 h 87"/>
                  <a:gd name="T16" fmla="*/ 31 w 86"/>
                  <a:gd name="T17" fmla="*/ 87 h 87"/>
                  <a:gd name="T18" fmla="*/ 6 w 86"/>
                  <a:gd name="T19" fmla="*/ 68 h 87"/>
                  <a:gd name="T20" fmla="*/ 0 w 86"/>
                  <a:gd name="T21" fmla="*/ 4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87">
                    <a:moveTo>
                      <a:pt x="0" y="44"/>
                    </a:moveTo>
                    <a:lnTo>
                      <a:pt x="6" y="19"/>
                    </a:lnTo>
                    <a:lnTo>
                      <a:pt x="31" y="0"/>
                    </a:lnTo>
                    <a:lnTo>
                      <a:pt x="55" y="0"/>
                    </a:lnTo>
                    <a:lnTo>
                      <a:pt x="80" y="19"/>
                    </a:lnTo>
                    <a:lnTo>
                      <a:pt x="86" y="44"/>
                    </a:lnTo>
                    <a:lnTo>
                      <a:pt x="80" y="68"/>
                    </a:lnTo>
                    <a:lnTo>
                      <a:pt x="55" y="87"/>
                    </a:lnTo>
                    <a:lnTo>
                      <a:pt x="31" y="87"/>
                    </a:lnTo>
                    <a:lnTo>
                      <a:pt x="6" y="68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96" name="Freeform 151"/>
              <p:cNvSpPr>
                <a:spLocks noChangeArrowheads="1"/>
              </p:cNvSpPr>
              <p:nvPr/>
            </p:nvSpPr>
            <p:spPr bwMode="auto">
              <a:xfrm>
                <a:off x="2641600" y="5513388"/>
                <a:ext cx="136525" cy="127000"/>
              </a:xfrm>
              <a:custGeom>
                <a:avLst/>
                <a:gdLst>
                  <a:gd name="T0" fmla="*/ 0 w 86"/>
                  <a:gd name="T1" fmla="*/ 37 h 80"/>
                  <a:gd name="T2" fmla="*/ 6 w 86"/>
                  <a:gd name="T3" fmla="*/ 12 h 80"/>
                  <a:gd name="T4" fmla="*/ 31 w 86"/>
                  <a:gd name="T5" fmla="*/ 0 h 80"/>
                  <a:gd name="T6" fmla="*/ 55 w 86"/>
                  <a:gd name="T7" fmla="*/ 0 h 80"/>
                  <a:gd name="T8" fmla="*/ 80 w 86"/>
                  <a:gd name="T9" fmla="*/ 12 h 80"/>
                  <a:gd name="T10" fmla="*/ 86 w 86"/>
                  <a:gd name="T11" fmla="*/ 37 h 80"/>
                  <a:gd name="T12" fmla="*/ 80 w 86"/>
                  <a:gd name="T13" fmla="*/ 68 h 80"/>
                  <a:gd name="T14" fmla="*/ 55 w 86"/>
                  <a:gd name="T15" fmla="*/ 80 h 80"/>
                  <a:gd name="T16" fmla="*/ 31 w 86"/>
                  <a:gd name="T17" fmla="*/ 80 h 80"/>
                  <a:gd name="T18" fmla="*/ 6 w 86"/>
                  <a:gd name="T19" fmla="*/ 68 h 80"/>
                  <a:gd name="T20" fmla="*/ 0 w 86"/>
                  <a:gd name="T21" fmla="*/ 3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80">
                    <a:moveTo>
                      <a:pt x="0" y="37"/>
                    </a:moveTo>
                    <a:lnTo>
                      <a:pt x="6" y="12"/>
                    </a:lnTo>
                    <a:lnTo>
                      <a:pt x="31" y="0"/>
                    </a:lnTo>
                    <a:lnTo>
                      <a:pt x="55" y="0"/>
                    </a:lnTo>
                    <a:lnTo>
                      <a:pt x="80" y="12"/>
                    </a:lnTo>
                    <a:lnTo>
                      <a:pt x="86" y="37"/>
                    </a:lnTo>
                    <a:lnTo>
                      <a:pt x="80" y="68"/>
                    </a:lnTo>
                    <a:lnTo>
                      <a:pt x="55" y="80"/>
                    </a:lnTo>
                    <a:lnTo>
                      <a:pt x="31" y="80"/>
                    </a:lnTo>
                    <a:lnTo>
                      <a:pt x="6" y="68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97" name="Freeform 152"/>
              <p:cNvSpPr>
                <a:spLocks noChangeArrowheads="1"/>
              </p:cNvSpPr>
              <p:nvPr/>
            </p:nvSpPr>
            <p:spPr bwMode="auto">
              <a:xfrm>
                <a:off x="2876550" y="5513388"/>
                <a:ext cx="136525" cy="127000"/>
              </a:xfrm>
              <a:custGeom>
                <a:avLst/>
                <a:gdLst>
                  <a:gd name="T0" fmla="*/ 0 w 86"/>
                  <a:gd name="T1" fmla="*/ 37 h 80"/>
                  <a:gd name="T2" fmla="*/ 6 w 86"/>
                  <a:gd name="T3" fmla="*/ 12 h 80"/>
                  <a:gd name="T4" fmla="*/ 30 w 86"/>
                  <a:gd name="T5" fmla="*/ 0 h 80"/>
                  <a:gd name="T6" fmla="*/ 55 w 86"/>
                  <a:gd name="T7" fmla="*/ 0 h 80"/>
                  <a:gd name="T8" fmla="*/ 80 w 86"/>
                  <a:gd name="T9" fmla="*/ 12 h 80"/>
                  <a:gd name="T10" fmla="*/ 86 w 86"/>
                  <a:gd name="T11" fmla="*/ 37 h 80"/>
                  <a:gd name="T12" fmla="*/ 80 w 86"/>
                  <a:gd name="T13" fmla="*/ 68 h 80"/>
                  <a:gd name="T14" fmla="*/ 55 w 86"/>
                  <a:gd name="T15" fmla="*/ 80 h 80"/>
                  <a:gd name="T16" fmla="*/ 30 w 86"/>
                  <a:gd name="T17" fmla="*/ 80 h 80"/>
                  <a:gd name="T18" fmla="*/ 6 w 86"/>
                  <a:gd name="T19" fmla="*/ 68 h 80"/>
                  <a:gd name="T20" fmla="*/ 0 w 86"/>
                  <a:gd name="T21" fmla="*/ 3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80">
                    <a:moveTo>
                      <a:pt x="0" y="37"/>
                    </a:moveTo>
                    <a:lnTo>
                      <a:pt x="6" y="12"/>
                    </a:lnTo>
                    <a:lnTo>
                      <a:pt x="30" y="0"/>
                    </a:lnTo>
                    <a:lnTo>
                      <a:pt x="55" y="0"/>
                    </a:lnTo>
                    <a:lnTo>
                      <a:pt x="80" y="12"/>
                    </a:lnTo>
                    <a:lnTo>
                      <a:pt x="86" y="37"/>
                    </a:lnTo>
                    <a:lnTo>
                      <a:pt x="80" y="68"/>
                    </a:lnTo>
                    <a:lnTo>
                      <a:pt x="55" y="80"/>
                    </a:lnTo>
                    <a:lnTo>
                      <a:pt x="30" y="80"/>
                    </a:lnTo>
                    <a:lnTo>
                      <a:pt x="6" y="68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98" name="Freeform 153"/>
              <p:cNvSpPr>
                <a:spLocks noChangeArrowheads="1"/>
              </p:cNvSpPr>
              <p:nvPr/>
            </p:nvSpPr>
            <p:spPr bwMode="auto">
              <a:xfrm>
                <a:off x="1023938" y="5262563"/>
                <a:ext cx="136525" cy="138112"/>
              </a:xfrm>
              <a:custGeom>
                <a:avLst/>
                <a:gdLst>
                  <a:gd name="T0" fmla="*/ 0 w 86"/>
                  <a:gd name="T1" fmla="*/ 44 h 87"/>
                  <a:gd name="T2" fmla="*/ 6 w 86"/>
                  <a:gd name="T3" fmla="*/ 19 h 87"/>
                  <a:gd name="T4" fmla="*/ 31 w 86"/>
                  <a:gd name="T5" fmla="*/ 0 h 87"/>
                  <a:gd name="T6" fmla="*/ 55 w 86"/>
                  <a:gd name="T7" fmla="*/ 0 h 87"/>
                  <a:gd name="T8" fmla="*/ 80 w 86"/>
                  <a:gd name="T9" fmla="*/ 19 h 87"/>
                  <a:gd name="T10" fmla="*/ 86 w 86"/>
                  <a:gd name="T11" fmla="*/ 44 h 87"/>
                  <a:gd name="T12" fmla="*/ 80 w 86"/>
                  <a:gd name="T13" fmla="*/ 68 h 87"/>
                  <a:gd name="T14" fmla="*/ 55 w 86"/>
                  <a:gd name="T15" fmla="*/ 87 h 87"/>
                  <a:gd name="T16" fmla="*/ 31 w 86"/>
                  <a:gd name="T17" fmla="*/ 87 h 87"/>
                  <a:gd name="T18" fmla="*/ 6 w 86"/>
                  <a:gd name="T19" fmla="*/ 68 h 87"/>
                  <a:gd name="T20" fmla="*/ 0 w 86"/>
                  <a:gd name="T21" fmla="*/ 4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87">
                    <a:moveTo>
                      <a:pt x="0" y="44"/>
                    </a:moveTo>
                    <a:lnTo>
                      <a:pt x="6" y="19"/>
                    </a:lnTo>
                    <a:lnTo>
                      <a:pt x="31" y="0"/>
                    </a:lnTo>
                    <a:lnTo>
                      <a:pt x="55" y="0"/>
                    </a:lnTo>
                    <a:lnTo>
                      <a:pt x="80" y="19"/>
                    </a:lnTo>
                    <a:lnTo>
                      <a:pt x="86" y="44"/>
                    </a:lnTo>
                    <a:lnTo>
                      <a:pt x="80" y="68"/>
                    </a:lnTo>
                    <a:lnTo>
                      <a:pt x="55" y="87"/>
                    </a:lnTo>
                    <a:lnTo>
                      <a:pt x="31" y="87"/>
                    </a:lnTo>
                    <a:lnTo>
                      <a:pt x="6" y="68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99" name="Freeform 154"/>
              <p:cNvSpPr>
                <a:spLocks noChangeArrowheads="1"/>
              </p:cNvSpPr>
              <p:nvPr/>
            </p:nvSpPr>
            <p:spPr bwMode="auto">
              <a:xfrm>
                <a:off x="1255713" y="5262563"/>
                <a:ext cx="136525" cy="138112"/>
              </a:xfrm>
              <a:custGeom>
                <a:avLst/>
                <a:gdLst>
                  <a:gd name="T0" fmla="*/ 0 w 86"/>
                  <a:gd name="T1" fmla="*/ 44 h 87"/>
                  <a:gd name="T2" fmla="*/ 6 w 86"/>
                  <a:gd name="T3" fmla="*/ 19 h 87"/>
                  <a:gd name="T4" fmla="*/ 31 w 86"/>
                  <a:gd name="T5" fmla="*/ 0 h 87"/>
                  <a:gd name="T6" fmla="*/ 55 w 86"/>
                  <a:gd name="T7" fmla="*/ 0 h 87"/>
                  <a:gd name="T8" fmla="*/ 80 w 86"/>
                  <a:gd name="T9" fmla="*/ 19 h 87"/>
                  <a:gd name="T10" fmla="*/ 86 w 86"/>
                  <a:gd name="T11" fmla="*/ 44 h 87"/>
                  <a:gd name="T12" fmla="*/ 80 w 86"/>
                  <a:gd name="T13" fmla="*/ 68 h 87"/>
                  <a:gd name="T14" fmla="*/ 55 w 86"/>
                  <a:gd name="T15" fmla="*/ 87 h 87"/>
                  <a:gd name="T16" fmla="*/ 31 w 86"/>
                  <a:gd name="T17" fmla="*/ 87 h 87"/>
                  <a:gd name="T18" fmla="*/ 6 w 86"/>
                  <a:gd name="T19" fmla="*/ 68 h 87"/>
                  <a:gd name="T20" fmla="*/ 0 w 86"/>
                  <a:gd name="T21" fmla="*/ 4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87">
                    <a:moveTo>
                      <a:pt x="0" y="44"/>
                    </a:moveTo>
                    <a:lnTo>
                      <a:pt x="6" y="19"/>
                    </a:lnTo>
                    <a:lnTo>
                      <a:pt x="31" y="0"/>
                    </a:lnTo>
                    <a:lnTo>
                      <a:pt x="55" y="0"/>
                    </a:lnTo>
                    <a:lnTo>
                      <a:pt x="80" y="19"/>
                    </a:lnTo>
                    <a:lnTo>
                      <a:pt x="86" y="44"/>
                    </a:lnTo>
                    <a:lnTo>
                      <a:pt x="80" y="68"/>
                    </a:lnTo>
                    <a:lnTo>
                      <a:pt x="55" y="87"/>
                    </a:lnTo>
                    <a:lnTo>
                      <a:pt x="31" y="87"/>
                    </a:lnTo>
                    <a:lnTo>
                      <a:pt x="6" y="68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500" name="Freeform 155"/>
              <p:cNvSpPr>
                <a:spLocks noChangeArrowheads="1"/>
              </p:cNvSpPr>
              <p:nvPr/>
            </p:nvSpPr>
            <p:spPr bwMode="auto">
              <a:xfrm>
                <a:off x="1023938" y="5508625"/>
                <a:ext cx="136525" cy="138113"/>
              </a:xfrm>
              <a:custGeom>
                <a:avLst/>
                <a:gdLst>
                  <a:gd name="T0" fmla="*/ 0 w 86"/>
                  <a:gd name="T1" fmla="*/ 44 h 87"/>
                  <a:gd name="T2" fmla="*/ 6 w 86"/>
                  <a:gd name="T3" fmla="*/ 19 h 87"/>
                  <a:gd name="T4" fmla="*/ 31 w 86"/>
                  <a:gd name="T5" fmla="*/ 0 h 87"/>
                  <a:gd name="T6" fmla="*/ 55 w 86"/>
                  <a:gd name="T7" fmla="*/ 0 h 87"/>
                  <a:gd name="T8" fmla="*/ 80 w 86"/>
                  <a:gd name="T9" fmla="*/ 19 h 87"/>
                  <a:gd name="T10" fmla="*/ 86 w 86"/>
                  <a:gd name="T11" fmla="*/ 44 h 87"/>
                  <a:gd name="T12" fmla="*/ 80 w 86"/>
                  <a:gd name="T13" fmla="*/ 68 h 87"/>
                  <a:gd name="T14" fmla="*/ 55 w 86"/>
                  <a:gd name="T15" fmla="*/ 87 h 87"/>
                  <a:gd name="T16" fmla="*/ 31 w 86"/>
                  <a:gd name="T17" fmla="*/ 87 h 87"/>
                  <a:gd name="T18" fmla="*/ 6 w 86"/>
                  <a:gd name="T19" fmla="*/ 68 h 87"/>
                  <a:gd name="T20" fmla="*/ 0 w 86"/>
                  <a:gd name="T21" fmla="*/ 4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87">
                    <a:moveTo>
                      <a:pt x="0" y="44"/>
                    </a:moveTo>
                    <a:lnTo>
                      <a:pt x="6" y="19"/>
                    </a:lnTo>
                    <a:lnTo>
                      <a:pt x="31" y="0"/>
                    </a:lnTo>
                    <a:lnTo>
                      <a:pt x="55" y="0"/>
                    </a:lnTo>
                    <a:lnTo>
                      <a:pt x="80" y="19"/>
                    </a:lnTo>
                    <a:lnTo>
                      <a:pt x="86" y="44"/>
                    </a:lnTo>
                    <a:lnTo>
                      <a:pt x="80" y="68"/>
                    </a:lnTo>
                    <a:lnTo>
                      <a:pt x="55" y="87"/>
                    </a:lnTo>
                    <a:lnTo>
                      <a:pt x="31" y="87"/>
                    </a:lnTo>
                    <a:lnTo>
                      <a:pt x="6" y="68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2501" name="Freeform 148"/>
            <p:cNvSpPr>
              <a:spLocks noChangeArrowheads="1"/>
            </p:cNvSpPr>
            <p:nvPr/>
          </p:nvSpPr>
          <p:spPr bwMode="auto">
            <a:xfrm>
              <a:off x="7464104" y="6177506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25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25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25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2502" name="组合 450"/>
          <p:cNvGrpSpPr/>
          <p:nvPr/>
        </p:nvGrpSpPr>
        <p:grpSpPr bwMode="auto">
          <a:xfrm>
            <a:off x="2224089" y="4970463"/>
            <a:ext cx="2447925" cy="1428750"/>
            <a:chOff x="1023938" y="4217988"/>
            <a:chExt cx="2447925" cy="1428750"/>
          </a:xfrm>
        </p:grpSpPr>
        <p:sp>
          <p:nvSpPr>
            <p:cNvPr id="102503" name="Rectangle 134"/>
            <p:cNvSpPr>
              <a:spLocks noChangeArrowheads="1"/>
            </p:cNvSpPr>
            <p:nvPr/>
          </p:nvSpPr>
          <p:spPr bwMode="auto">
            <a:xfrm>
              <a:off x="1400175" y="4217988"/>
              <a:ext cx="144621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 eaLnBrk="0" hangingPunct="0"/>
              <a:r>
                <a:rPr lang="en-US" altLang="zh-CN" sz="1600" b="1">
                  <a:solidFill>
                    <a:srgbClr val="000000"/>
                  </a:solidFill>
                  <a:latin typeface="宋体" panose="02010600030101010101" pitchFamily="2" charset="-122"/>
                </a:rPr>
                <a:t>S2:6</a:t>
              </a:r>
              <a:endParaRPr lang="en-US" altLang="zh-CN"/>
            </a:p>
          </p:txBody>
        </p:sp>
        <p:sp>
          <p:nvSpPr>
            <p:cNvPr id="102504" name="Freeform 135"/>
            <p:cNvSpPr>
              <a:spLocks noChangeArrowheads="1"/>
            </p:cNvSpPr>
            <p:nvPr/>
          </p:nvSpPr>
          <p:spPr bwMode="auto">
            <a:xfrm>
              <a:off x="1027113" y="4816475"/>
              <a:ext cx="138112" cy="127000"/>
            </a:xfrm>
            <a:custGeom>
              <a:avLst/>
              <a:gdLst>
                <a:gd name="T0" fmla="*/ 0 w 87"/>
                <a:gd name="T1" fmla="*/ 43 h 80"/>
                <a:gd name="T2" fmla="*/ 6 w 87"/>
                <a:gd name="T3" fmla="*/ 12 h 80"/>
                <a:gd name="T4" fmla="*/ 31 w 87"/>
                <a:gd name="T5" fmla="*/ 0 h 80"/>
                <a:gd name="T6" fmla="*/ 56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56 w 87"/>
                <a:gd name="T15" fmla="*/ 80 h 80"/>
                <a:gd name="T16" fmla="*/ 31 w 87"/>
                <a:gd name="T17" fmla="*/ 80 h 80"/>
                <a:gd name="T18" fmla="*/ 6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05" name="Freeform 136"/>
            <p:cNvSpPr>
              <a:spLocks noChangeArrowheads="1"/>
            </p:cNvSpPr>
            <p:nvPr/>
          </p:nvSpPr>
          <p:spPr bwMode="auto">
            <a:xfrm>
              <a:off x="1252538" y="4816475"/>
              <a:ext cx="146050" cy="127000"/>
            </a:xfrm>
            <a:custGeom>
              <a:avLst/>
              <a:gdLst>
                <a:gd name="T0" fmla="*/ 0 w 92"/>
                <a:gd name="T1" fmla="*/ 43 h 80"/>
                <a:gd name="T2" fmla="*/ 12 w 92"/>
                <a:gd name="T3" fmla="*/ 12 h 80"/>
                <a:gd name="T4" fmla="*/ 31 w 92"/>
                <a:gd name="T5" fmla="*/ 0 h 80"/>
                <a:gd name="T6" fmla="*/ 62 w 92"/>
                <a:gd name="T7" fmla="*/ 0 h 80"/>
                <a:gd name="T8" fmla="*/ 80 w 92"/>
                <a:gd name="T9" fmla="*/ 12 h 80"/>
                <a:gd name="T10" fmla="*/ 92 w 92"/>
                <a:gd name="T11" fmla="*/ 43 h 80"/>
                <a:gd name="T12" fmla="*/ 80 w 92"/>
                <a:gd name="T13" fmla="*/ 68 h 80"/>
                <a:gd name="T14" fmla="*/ 62 w 92"/>
                <a:gd name="T15" fmla="*/ 80 h 80"/>
                <a:gd name="T16" fmla="*/ 31 w 92"/>
                <a:gd name="T17" fmla="*/ 80 h 80"/>
                <a:gd name="T18" fmla="*/ 12 w 92"/>
                <a:gd name="T19" fmla="*/ 68 h 80"/>
                <a:gd name="T20" fmla="*/ 0 w 92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0">
                  <a:moveTo>
                    <a:pt x="0" y="43"/>
                  </a:moveTo>
                  <a:lnTo>
                    <a:pt x="12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06" name="Freeform 137"/>
            <p:cNvSpPr>
              <a:spLocks noChangeArrowheads="1"/>
            </p:cNvSpPr>
            <p:nvPr/>
          </p:nvSpPr>
          <p:spPr bwMode="auto">
            <a:xfrm>
              <a:off x="1252538" y="5041900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07" name="Freeform 138"/>
            <p:cNvSpPr>
              <a:spLocks noChangeArrowheads="1"/>
            </p:cNvSpPr>
            <p:nvPr/>
          </p:nvSpPr>
          <p:spPr bwMode="auto">
            <a:xfrm>
              <a:off x="1487488" y="50419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08" name="Freeform 139"/>
            <p:cNvSpPr>
              <a:spLocks noChangeArrowheads="1"/>
            </p:cNvSpPr>
            <p:nvPr/>
          </p:nvSpPr>
          <p:spPr bwMode="auto">
            <a:xfrm>
              <a:off x="1946275" y="5041900"/>
              <a:ext cx="138113" cy="136525"/>
            </a:xfrm>
            <a:custGeom>
              <a:avLst/>
              <a:gdLst>
                <a:gd name="T0" fmla="*/ 0 w 87"/>
                <a:gd name="T1" fmla="*/ 43 h 86"/>
                <a:gd name="T2" fmla="*/ 13 w 87"/>
                <a:gd name="T3" fmla="*/ 19 h 86"/>
                <a:gd name="T4" fmla="*/ 31 w 87"/>
                <a:gd name="T5" fmla="*/ 0 h 86"/>
                <a:gd name="T6" fmla="*/ 62 w 87"/>
                <a:gd name="T7" fmla="*/ 0 h 86"/>
                <a:gd name="T8" fmla="*/ 80 w 87"/>
                <a:gd name="T9" fmla="*/ 19 h 86"/>
                <a:gd name="T10" fmla="*/ 87 w 87"/>
                <a:gd name="T11" fmla="*/ 43 h 86"/>
                <a:gd name="T12" fmla="*/ 80 w 87"/>
                <a:gd name="T13" fmla="*/ 68 h 86"/>
                <a:gd name="T14" fmla="*/ 62 w 87"/>
                <a:gd name="T15" fmla="*/ 86 h 86"/>
                <a:gd name="T16" fmla="*/ 31 w 87"/>
                <a:gd name="T17" fmla="*/ 86 h 86"/>
                <a:gd name="T18" fmla="*/ 13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09" name="Freeform 140"/>
            <p:cNvSpPr>
              <a:spLocks noChangeArrowheads="1"/>
            </p:cNvSpPr>
            <p:nvPr/>
          </p:nvSpPr>
          <p:spPr bwMode="auto">
            <a:xfrm>
              <a:off x="2181225" y="50419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10" name="Freeform 141"/>
            <p:cNvSpPr>
              <a:spLocks noChangeArrowheads="1"/>
            </p:cNvSpPr>
            <p:nvPr/>
          </p:nvSpPr>
          <p:spPr bwMode="auto">
            <a:xfrm>
              <a:off x="1722438" y="50419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0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11" name="Freeform 142"/>
            <p:cNvSpPr>
              <a:spLocks noChangeArrowheads="1"/>
            </p:cNvSpPr>
            <p:nvPr/>
          </p:nvSpPr>
          <p:spPr bwMode="auto">
            <a:xfrm>
              <a:off x="1027113" y="4581525"/>
              <a:ext cx="138112" cy="136525"/>
            </a:xfrm>
            <a:custGeom>
              <a:avLst/>
              <a:gdLst>
                <a:gd name="T0" fmla="*/ 0 w 87"/>
                <a:gd name="T1" fmla="*/ 43 h 86"/>
                <a:gd name="T2" fmla="*/ 6 w 87"/>
                <a:gd name="T3" fmla="*/ 18 h 86"/>
                <a:gd name="T4" fmla="*/ 31 w 87"/>
                <a:gd name="T5" fmla="*/ 0 h 86"/>
                <a:gd name="T6" fmla="*/ 56 w 87"/>
                <a:gd name="T7" fmla="*/ 0 h 86"/>
                <a:gd name="T8" fmla="*/ 80 w 87"/>
                <a:gd name="T9" fmla="*/ 18 h 86"/>
                <a:gd name="T10" fmla="*/ 87 w 87"/>
                <a:gd name="T11" fmla="*/ 43 h 86"/>
                <a:gd name="T12" fmla="*/ 80 w 87"/>
                <a:gd name="T13" fmla="*/ 68 h 86"/>
                <a:gd name="T14" fmla="*/ 56 w 87"/>
                <a:gd name="T15" fmla="*/ 86 h 86"/>
                <a:gd name="T16" fmla="*/ 31 w 87"/>
                <a:gd name="T17" fmla="*/ 86 h 86"/>
                <a:gd name="T18" fmla="*/ 6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12" name="Freeform 143"/>
            <p:cNvSpPr>
              <a:spLocks noChangeArrowheads="1"/>
            </p:cNvSpPr>
            <p:nvPr/>
          </p:nvSpPr>
          <p:spPr bwMode="auto">
            <a:xfrm>
              <a:off x="2876550" y="45815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0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13" name="Freeform 144"/>
            <p:cNvSpPr>
              <a:spLocks noChangeArrowheads="1"/>
            </p:cNvSpPr>
            <p:nvPr/>
          </p:nvSpPr>
          <p:spPr bwMode="auto">
            <a:xfrm>
              <a:off x="3100388" y="4581525"/>
              <a:ext cx="147637" cy="136525"/>
            </a:xfrm>
            <a:custGeom>
              <a:avLst/>
              <a:gdLst>
                <a:gd name="T0" fmla="*/ 0 w 93"/>
                <a:gd name="T1" fmla="*/ 43 h 86"/>
                <a:gd name="T2" fmla="*/ 13 w 93"/>
                <a:gd name="T3" fmla="*/ 18 h 86"/>
                <a:gd name="T4" fmla="*/ 31 w 93"/>
                <a:gd name="T5" fmla="*/ 0 h 86"/>
                <a:gd name="T6" fmla="*/ 62 w 93"/>
                <a:gd name="T7" fmla="*/ 0 h 86"/>
                <a:gd name="T8" fmla="*/ 80 w 93"/>
                <a:gd name="T9" fmla="*/ 18 h 86"/>
                <a:gd name="T10" fmla="*/ 93 w 93"/>
                <a:gd name="T11" fmla="*/ 43 h 86"/>
                <a:gd name="T12" fmla="*/ 80 w 93"/>
                <a:gd name="T13" fmla="*/ 68 h 86"/>
                <a:gd name="T14" fmla="*/ 62 w 93"/>
                <a:gd name="T15" fmla="*/ 86 h 86"/>
                <a:gd name="T16" fmla="*/ 31 w 93"/>
                <a:gd name="T17" fmla="*/ 86 h 86"/>
                <a:gd name="T18" fmla="*/ 13 w 93"/>
                <a:gd name="T19" fmla="*/ 68 h 86"/>
                <a:gd name="T20" fmla="*/ 0 w 93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86">
                  <a:moveTo>
                    <a:pt x="0" y="43"/>
                  </a:moveTo>
                  <a:lnTo>
                    <a:pt x="13" y="18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8"/>
                  </a:lnTo>
                  <a:lnTo>
                    <a:pt x="93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14" name="Freeform 145"/>
            <p:cNvSpPr>
              <a:spLocks noChangeArrowheads="1"/>
            </p:cNvSpPr>
            <p:nvPr/>
          </p:nvSpPr>
          <p:spPr bwMode="auto">
            <a:xfrm>
              <a:off x="3335338" y="45815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15" name="Freeform 146"/>
            <p:cNvSpPr>
              <a:spLocks noChangeArrowheads="1"/>
            </p:cNvSpPr>
            <p:nvPr/>
          </p:nvSpPr>
          <p:spPr bwMode="auto">
            <a:xfrm>
              <a:off x="2641600" y="48164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16" name="Freeform 147"/>
            <p:cNvSpPr>
              <a:spLocks noChangeArrowheads="1"/>
            </p:cNvSpPr>
            <p:nvPr/>
          </p:nvSpPr>
          <p:spPr bwMode="auto">
            <a:xfrm>
              <a:off x="2876550" y="48164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17" name="Freeform 148"/>
            <p:cNvSpPr>
              <a:spLocks noChangeArrowheads="1"/>
            </p:cNvSpPr>
            <p:nvPr/>
          </p:nvSpPr>
          <p:spPr bwMode="auto">
            <a:xfrm>
              <a:off x="2416175" y="50419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25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25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25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18" name="Freeform 149"/>
            <p:cNvSpPr>
              <a:spLocks noChangeArrowheads="1"/>
            </p:cNvSpPr>
            <p:nvPr/>
          </p:nvSpPr>
          <p:spPr bwMode="auto">
            <a:xfrm>
              <a:off x="2641600" y="50419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19" name="Freeform 150"/>
            <p:cNvSpPr>
              <a:spLocks noChangeArrowheads="1"/>
            </p:cNvSpPr>
            <p:nvPr/>
          </p:nvSpPr>
          <p:spPr bwMode="auto">
            <a:xfrm>
              <a:off x="2641600" y="52768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20" name="Freeform 151"/>
            <p:cNvSpPr>
              <a:spLocks noChangeArrowheads="1"/>
            </p:cNvSpPr>
            <p:nvPr/>
          </p:nvSpPr>
          <p:spPr bwMode="auto">
            <a:xfrm>
              <a:off x="2641600" y="551338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21" name="Freeform 152"/>
            <p:cNvSpPr>
              <a:spLocks noChangeArrowheads="1"/>
            </p:cNvSpPr>
            <p:nvPr/>
          </p:nvSpPr>
          <p:spPr bwMode="auto">
            <a:xfrm>
              <a:off x="2876550" y="551338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22" name="Freeform 153"/>
            <p:cNvSpPr>
              <a:spLocks noChangeArrowheads="1"/>
            </p:cNvSpPr>
            <p:nvPr/>
          </p:nvSpPr>
          <p:spPr bwMode="auto">
            <a:xfrm>
              <a:off x="1023938" y="5262563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23" name="Freeform 154"/>
            <p:cNvSpPr>
              <a:spLocks noChangeArrowheads="1"/>
            </p:cNvSpPr>
            <p:nvPr/>
          </p:nvSpPr>
          <p:spPr bwMode="auto">
            <a:xfrm>
              <a:off x="1255713" y="5262563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24" name="Freeform 155"/>
            <p:cNvSpPr>
              <a:spLocks noChangeArrowheads="1"/>
            </p:cNvSpPr>
            <p:nvPr/>
          </p:nvSpPr>
          <p:spPr bwMode="auto">
            <a:xfrm>
              <a:off x="1023938" y="55086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2525" name="Group 199"/>
          <p:cNvGrpSpPr/>
          <p:nvPr/>
        </p:nvGrpSpPr>
        <p:grpSpPr bwMode="auto">
          <a:xfrm>
            <a:off x="5580064" y="5586414"/>
            <a:ext cx="720725" cy="719137"/>
            <a:chOff x="12" y="751"/>
            <a:chExt cx="454" cy="453"/>
          </a:xfrm>
        </p:grpSpPr>
        <p:sp>
          <p:nvSpPr>
            <p:cNvPr id="102526" name="Freeform 200"/>
            <p:cNvSpPr>
              <a:spLocks noChangeArrowheads="1"/>
            </p:cNvSpPr>
            <p:nvPr/>
          </p:nvSpPr>
          <p:spPr bwMode="auto">
            <a:xfrm>
              <a:off x="318" y="830"/>
              <a:ext cx="68" cy="68"/>
            </a:xfrm>
            <a:custGeom>
              <a:avLst/>
              <a:gdLst>
                <a:gd name="T0" fmla="*/ 0 w 181"/>
                <a:gd name="T1" fmla="*/ 91 h 181"/>
                <a:gd name="T2" fmla="*/ 90 w 181"/>
                <a:gd name="T3" fmla="*/ 0 h 181"/>
                <a:gd name="T4" fmla="*/ 181 w 181"/>
                <a:gd name="T5" fmla="*/ 91 h 181"/>
                <a:gd name="T6" fmla="*/ 181 w 181"/>
                <a:gd name="T7" fmla="*/ 91 h 181"/>
                <a:gd name="T8" fmla="*/ 90 w 181"/>
                <a:gd name="T9" fmla="*/ 181 h 181"/>
                <a:gd name="T10" fmla="*/ 0 w 181"/>
                <a:gd name="T11" fmla="*/ 9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1">
                  <a:moveTo>
                    <a:pt x="0" y="91"/>
                  </a:moveTo>
                  <a:cubicBezTo>
                    <a:pt x="0" y="40"/>
                    <a:pt x="40" y="0"/>
                    <a:pt x="90" y="0"/>
                  </a:cubicBezTo>
                  <a:cubicBezTo>
                    <a:pt x="140" y="0"/>
                    <a:pt x="181" y="40"/>
                    <a:pt x="181" y="91"/>
                  </a:cubicBezTo>
                  <a:cubicBezTo>
                    <a:pt x="181" y="91"/>
                    <a:pt x="181" y="91"/>
                    <a:pt x="181" y="91"/>
                  </a:cubicBezTo>
                  <a:cubicBezTo>
                    <a:pt x="181" y="141"/>
                    <a:pt x="140" y="181"/>
                    <a:pt x="90" y="181"/>
                  </a:cubicBezTo>
                  <a:cubicBezTo>
                    <a:pt x="40" y="181"/>
                    <a:pt x="0" y="141"/>
                    <a:pt x="0" y="91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27" name="Freeform 201"/>
            <p:cNvSpPr>
              <a:spLocks noChangeArrowheads="1"/>
            </p:cNvSpPr>
            <p:nvPr/>
          </p:nvSpPr>
          <p:spPr bwMode="auto">
            <a:xfrm>
              <a:off x="318" y="830"/>
              <a:ext cx="68" cy="68"/>
            </a:xfrm>
            <a:custGeom>
              <a:avLst/>
              <a:gdLst>
                <a:gd name="T0" fmla="*/ 0 w 68"/>
                <a:gd name="T1" fmla="*/ 35 h 68"/>
                <a:gd name="T2" fmla="*/ 34 w 68"/>
                <a:gd name="T3" fmla="*/ 0 h 68"/>
                <a:gd name="T4" fmla="*/ 68 w 68"/>
                <a:gd name="T5" fmla="*/ 35 h 68"/>
                <a:gd name="T6" fmla="*/ 68 w 68"/>
                <a:gd name="T7" fmla="*/ 35 h 68"/>
                <a:gd name="T8" fmla="*/ 34 w 68"/>
                <a:gd name="T9" fmla="*/ 68 h 68"/>
                <a:gd name="T10" fmla="*/ 0 w 68"/>
                <a:gd name="T11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5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5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28" name="Freeform 202"/>
            <p:cNvSpPr>
              <a:spLocks noChangeArrowheads="1"/>
            </p:cNvSpPr>
            <p:nvPr/>
          </p:nvSpPr>
          <p:spPr bwMode="auto">
            <a:xfrm>
              <a:off x="318" y="944"/>
              <a:ext cx="68" cy="68"/>
            </a:xfrm>
            <a:custGeom>
              <a:avLst/>
              <a:gdLst>
                <a:gd name="T0" fmla="*/ 0 w 181"/>
                <a:gd name="T1" fmla="*/ 91 h 182"/>
                <a:gd name="T2" fmla="*/ 90 w 181"/>
                <a:gd name="T3" fmla="*/ 0 h 182"/>
                <a:gd name="T4" fmla="*/ 181 w 181"/>
                <a:gd name="T5" fmla="*/ 91 h 182"/>
                <a:gd name="T6" fmla="*/ 181 w 181"/>
                <a:gd name="T7" fmla="*/ 91 h 182"/>
                <a:gd name="T8" fmla="*/ 90 w 181"/>
                <a:gd name="T9" fmla="*/ 182 h 182"/>
                <a:gd name="T10" fmla="*/ 0 w 181"/>
                <a:gd name="T1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cubicBezTo>
                    <a:pt x="0" y="41"/>
                    <a:pt x="40" y="0"/>
                    <a:pt x="90" y="0"/>
                  </a:cubicBezTo>
                  <a:cubicBezTo>
                    <a:pt x="140" y="0"/>
                    <a:pt x="181" y="41"/>
                    <a:pt x="181" y="91"/>
                  </a:cubicBezTo>
                  <a:cubicBezTo>
                    <a:pt x="181" y="91"/>
                    <a:pt x="181" y="91"/>
                    <a:pt x="181" y="91"/>
                  </a:cubicBezTo>
                  <a:cubicBezTo>
                    <a:pt x="181" y="141"/>
                    <a:pt x="140" y="182"/>
                    <a:pt x="90" y="182"/>
                  </a:cubicBezTo>
                  <a:cubicBezTo>
                    <a:pt x="40" y="182"/>
                    <a:pt x="0" y="141"/>
                    <a:pt x="0" y="91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29" name="Freeform 203"/>
            <p:cNvSpPr>
              <a:spLocks noChangeArrowheads="1"/>
            </p:cNvSpPr>
            <p:nvPr/>
          </p:nvSpPr>
          <p:spPr bwMode="auto">
            <a:xfrm>
              <a:off x="318" y="944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30" name="Freeform 204"/>
            <p:cNvSpPr>
              <a:spLocks noChangeArrowheads="1"/>
            </p:cNvSpPr>
            <p:nvPr/>
          </p:nvSpPr>
          <p:spPr bwMode="auto">
            <a:xfrm>
              <a:off x="205" y="830"/>
              <a:ext cx="68" cy="68"/>
            </a:xfrm>
            <a:custGeom>
              <a:avLst/>
              <a:gdLst>
                <a:gd name="T0" fmla="*/ 0 w 182"/>
                <a:gd name="T1" fmla="*/ 91 h 181"/>
                <a:gd name="T2" fmla="*/ 91 w 182"/>
                <a:gd name="T3" fmla="*/ 0 h 181"/>
                <a:gd name="T4" fmla="*/ 182 w 182"/>
                <a:gd name="T5" fmla="*/ 91 h 181"/>
                <a:gd name="T6" fmla="*/ 182 w 182"/>
                <a:gd name="T7" fmla="*/ 91 h 181"/>
                <a:gd name="T8" fmla="*/ 91 w 182"/>
                <a:gd name="T9" fmla="*/ 181 h 181"/>
                <a:gd name="T10" fmla="*/ 0 w 182"/>
                <a:gd name="T11" fmla="*/ 9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1">
                  <a:moveTo>
                    <a:pt x="0" y="91"/>
                  </a:move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2" y="40"/>
                    <a:pt x="182" y="91"/>
                  </a:cubicBezTo>
                  <a:cubicBezTo>
                    <a:pt x="182" y="91"/>
                    <a:pt x="182" y="91"/>
                    <a:pt x="182" y="91"/>
                  </a:cubicBezTo>
                  <a:cubicBezTo>
                    <a:pt x="182" y="141"/>
                    <a:pt x="141" y="181"/>
                    <a:pt x="91" y="181"/>
                  </a:cubicBezTo>
                  <a:cubicBezTo>
                    <a:pt x="41" y="181"/>
                    <a:pt x="0" y="141"/>
                    <a:pt x="0" y="91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31" name="Freeform 205"/>
            <p:cNvSpPr>
              <a:spLocks noChangeArrowheads="1"/>
            </p:cNvSpPr>
            <p:nvPr/>
          </p:nvSpPr>
          <p:spPr bwMode="auto">
            <a:xfrm>
              <a:off x="205" y="830"/>
              <a:ext cx="68" cy="68"/>
            </a:xfrm>
            <a:custGeom>
              <a:avLst/>
              <a:gdLst>
                <a:gd name="T0" fmla="*/ 0 w 68"/>
                <a:gd name="T1" fmla="*/ 35 h 68"/>
                <a:gd name="T2" fmla="*/ 34 w 68"/>
                <a:gd name="T3" fmla="*/ 0 h 68"/>
                <a:gd name="T4" fmla="*/ 68 w 68"/>
                <a:gd name="T5" fmla="*/ 35 h 68"/>
                <a:gd name="T6" fmla="*/ 68 w 68"/>
                <a:gd name="T7" fmla="*/ 35 h 68"/>
                <a:gd name="T8" fmla="*/ 34 w 68"/>
                <a:gd name="T9" fmla="*/ 68 h 68"/>
                <a:gd name="T10" fmla="*/ 0 w 68"/>
                <a:gd name="T11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5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5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32" name="Freeform 206"/>
            <p:cNvSpPr>
              <a:spLocks noChangeArrowheads="1"/>
            </p:cNvSpPr>
            <p:nvPr/>
          </p:nvSpPr>
          <p:spPr bwMode="auto">
            <a:xfrm>
              <a:off x="205" y="944"/>
              <a:ext cx="68" cy="68"/>
            </a:xfrm>
            <a:custGeom>
              <a:avLst/>
              <a:gdLst>
                <a:gd name="T0" fmla="*/ 0 w 182"/>
                <a:gd name="T1" fmla="*/ 91 h 182"/>
                <a:gd name="T2" fmla="*/ 91 w 182"/>
                <a:gd name="T3" fmla="*/ 0 h 182"/>
                <a:gd name="T4" fmla="*/ 182 w 182"/>
                <a:gd name="T5" fmla="*/ 91 h 182"/>
                <a:gd name="T6" fmla="*/ 182 w 182"/>
                <a:gd name="T7" fmla="*/ 91 h 182"/>
                <a:gd name="T8" fmla="*/ 91 w 182"/>
                <a:gd name="T9" fmla="*/ 182 h 182"/>
                <a:gd name="T10" fmla="*/ 0 w 182"/>
                <a:gd name="T1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2">
                  <a:moveTo>
                    <a:pt x="0" y="91"/>
                  </a:moveTo>
                  <a:cubicBezTo>
                    <a:pt x="0" y="41"/>
                    <a:pt x="41" y="0"/>
                    <a:pt x="91" y="0"/>
                  </a:cubicBezTo>
                  <a:cubicBezTo>
                    <a:pt x="141" y="0"/>
                    <a:pt x="182" y="41"/>
                    <a:pt x="182" y="91"/>
                  </a:cubicBezTo>
                  <a:cubicBezTo>
                    <a:pt x="182" y="91"/>
                    <a:pt x="182" y="91"/>
                    <a:pt x="182" y="91"/>
                  </a:cubicBezTo>
                  <a:cubicBezTo>
                    <a:pt x="182" y="141"/>
                    <a:pt x="141" y="182"/>
                    <a:pt x="91" y="182"/>
                  </a:cubicBezTo>
                  <a:cubicBezTo>
                    <a:pt x="41" y="182"/>
                    <a:pt x="0" y="141"/>
                    <a:pt x="0" y="91"/>
                  </a:cubicBezTo>
                </a:path>
              </a:pathLst>
            </a:custGeom>
            <a:solidFill>
              <a:srgbClr val="1A1A1A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33" name="Freeform 207"/>
            <p:cNvSpPr>
              <a:spLocks noChangeArrowheads="1"/>
            </p:cNvSpPr>
            <p:nvPr/>
          </p:nvSpPr>
          <p:spPr bwMode="auto">
            <a:xfrm>
              <a:off x="205" y="944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34" name="Line 208"/>
            <p:cNvSpPr>
              <a:spLocks noChangeShapeType="1"/>
            </p:cNvSpPr>
            <p:nvPr/>
          </p:nvSpPr>
          <p:spPr bwMode="auto">
            <a:xfrm>
              <a:off x="12" y="978"/>
              <a:ext cx="454" cy="1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35" name="Line 209"/>
            <p:cNvSpPr>
              <a:spLocks noChangeShapeType="1"/>
            </p:cNvSpPr>
            <p:nvPr/>
          </p:nvSpPr>
          <p:spPr bwMode="auto">
            <a:xfrm>
              <a:off x="239" y="751"/>
              <a:ext cx="1" cy="453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36" name="Freeform 210"/>
            <p:cNvSpPr>
              <a:spLocks noChangeArrowheads="1"/>
            </p:cNvSpPr>
            <p:nvPr/>
          </p:nvSpPr>
          <p:spPr bwMode="auto">
            <a:xfrm>
              <a:off x="91" y="944"/>
              <a:ext cx="68" cy="68"/>
            </a:xfrm>
            <a:custGeom>
              <a:avLst/>
              <a:gdLst>
                <a:gd name="T0" fmla="*/ 0 w 181"/>
                <a:gd name="T1" fmla="*/ 91 h 182"/>
                <a:gd name="T2" fmla="*/ 91 w 181"/>
                <a:gd name="T3" fmla="*/ 0 h 182"/>
                <a:gd name="T4" fmla="*/ 181 w 181"/>
                <a:gd name="T5" fmla="*/ 91 h 182"/>
                <a:gd name="T6" fmla="*/ 181 w 181"/>
                <a:gd name="T7" fmla="*/ 91 h 182"/>
                <a:gd name="T8" fmla="*/ 91 w 181"/>
                <a:gd name="T9" fmla="*/ 182 h 182"/>
                <a:gd name="T10" fmla="*/ 0 w 181"/>
                <a:gd name="T1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cubicBezTo>
                    <a:pt x="0" y="41"/>
                    <a:pt x="40" y="0"/>
                    <a:pt x="91" y="0"/>
                  </a:cubicBezTo>
                  <a:cubicBezTo>
                    <a:pt x="141" y="0"/>
                    <a:pt x="181" y="41"/>
                    <a:pt x="181" y="91"/>
                  </a:cubicBezTo>
                  <a:cubicBezTo>
                    <a:pt x="181" y="91"/>
                    <a:pt x="181" y="91"/>
                    <a:pt x="181" y="91"/>
                  </a:cubicBezTo>
                  <a:cubicBezTo>
                    <a:pt x="181" y="141"/>
                    <a:pt x="141" y="182"/>
                    <a:pt x="91" y="182"/>
                  </a:cubicBezTo>
                  <a:cubicBezTo>
                    <a:pt x="40" y="182"/>
                    <a:pt x="0" y="141"/>
                    <a:pt x="0" y="9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37" name="Freeform 211"/>
            <p:cNvSpPr>
              <a:spLocks noChangeArrowheads="1"/>
            </p:cNvSpPr>
            <p:nvPr/>
          </p:nvSpPr>
          <p:spPr bwMode="auto">
            <a:xfrm>
              <a:off x="91" y="944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5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5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5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2"/>
                    <a:pt x="53" y="68"/>
                    <a:pt x="35" y="68"/>
                  </a:cubicBezTo>
                  <a:cubicBezTo>
                    <a:pt x="15" y="68"/>
                    <a:pt x="0" y="52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38" name="Freeform 212"/>
            <p:cNvSpPr>
              <a:spLocks noChangeArrowheads="1"/>
            </p:cNvSpPr>
            <p:nvPr/>
          </p:nvSpPr>
          <p:spPr bwMode="auto">
            <a:xfrm>
              <a:off x="91" y="1057"/>
              <a:ext cx="68" cy="68"/>
            </a:xfrm>
            <a:custGeom>
              <a:avLst/>
              <a:gdLst>
                <a:gd name="T0" fmla="*/ 0 w 181"/>
                <a:gd name="T1" fmla="*/ 90 h 181"/>
                <a:gd name="T2" fmla="*/ 91 w 181"/>
                <a:gd name="T3" fmla="*/ 0 h 181"/>
                <a:gd name="T4" fmla="*/ 181 w 181"/>
                <a:gd name="T5" fmla="*/ 90 h 181"/>
                <a:gd name="T6" fmla="*/ 181 w 181"/>
                <a:gd name="T7" fmla="*/ 90 h 181"/>
                <a:gd name="T8" fmla="*/ 91 w 181"/>
                <a:gd name="T9" fmla="*/ 181 h 181"/>
                <a:gd name="T10" fmla="*/ 0 w 181"/>
                <a:gd name="T11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1">
                  <a:moveTo>
                    <a:pt x="0" y="90"/>
                  </a:moveTo>
                  <a:cubicBezTo>
                    <a:pt x="0" y="40"/>
                    <a:pt x="40" y="0"/>
                    <a:pt x="91" y="0"/>
                  </a:cubicBezTo>
                  <a:cubicBezTo>
                    <a:pt x="141" y="0"/>
                    <a:pt x="181" y="40"/>
                    <a:pt x="181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1" y="140"/>
                    <a:pt x="141" y="181"/>
                    <a:pt x="91" y="181"/>
                  </a:cubicBezTo>
                  <a:cubicBezTo>
                    <a:pt x="40" y="181"/>
                    <a:pt x="0" y="140"/>
                    <a:pt x="0" y="90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39" name="Freeform 213"/>
            <p:cNvSpPr>
              <a:spLocks noChangeArrowheads="1"/>
            </p:cNvSpPr>
            <p:nvPr/>
          </p:nvSpPr>
          <p:spPr bwMode="auto">
            <a:xfrm>
              <a:off x="91" y="1057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5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5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5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3"/>
                    <a:pt x="53" y="68"/>
                    <a:pt x="35" y="68"/>
                  </a:cubicBezTo>
                  <a:cubicBezTo>
                    <a:pt x="15" y="68"/>
                    <a:pt x="0" y="53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40" name="Freeform 214"/>
            <p:cNvSpPr>
              <a:spLocks noChangeArrowheads="1"/>
            </p:cNvSpPr>
            <p:nvPr/>
          </p:nvSpPr>
          <p:spPr bwMode="auto">
            <a:xfrm>
              <a:off x="205" y="1057"/>
              <a:ext cx="68" cy="68"/>
            </a:xfrm>
            <a:custGeom>
              <a:avLst/>
              <a:gdLst>
                <a:gd name="T0" fmla="*/ 0 w 182"/>
                <a:gd name="T1" fmla="*/ 90 h 181"/>
                <a:gd name="T2" fmla="*/ 91 w 182"/>
                <a:gd name="T3" fmla="*/ 0 h 181"/>
                <a:gd name="T4" fmla="*/ 182 w 182"/>
                <a:gd name="T5" fmla="*/ 90 h 181"/>
                <a:gd name="T6" fmla="*/ 182 w 182"/>
                <a:gd name="T7" fmla="*/ 90 h 181"/>
                <a:gd name="T8" fmla="*/ 91 w 182"/>
                <a:gd name="T9" fmla="*/ 181 h 181"/>
                <a:gd name="T10" fmla="*/ 0 w 182"/>
                <a:gd name="T11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1">
                  <a:moveTo>
                    <a:pt x="0" y="90"/>
                  </a:move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2" y="40"/>
                    <a:pt x="182" y="90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2" y="140"/>
                    <a:pt x="141" y="181"/>
                    <a:pt x="91" y="181"/>
                  </a:cubicBezTo>
                  <a:cubicBezTo>
                    <a:pt x="41" y="181"/>
                    <a:pt x="0" y="140"/>
                    <a:pt x="0" y="90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41" name="Freeform 215"/>
            <p:cNvSpPr>
              <a:spLocks noChangeArrowheads="1"/>
            </p:cNvSpPr>
            <p:nvPr/>
          </p:nvSpPr>
          <p:spPr bwMode="auto">
            <a:xfrm>
              <a:off x="205" y="1057"/>
              <a:ext cx="68" cy="68"/>
            </a:xfrm>
            <a:custGeom>
              <a:avLst/>
              <a:gdLst>
                <a:gd name="T0" fmla="*/ 0 w 68"/>
                <a:gd name="T1" fmla="*/ 34 h 68"/>
                <a:gd name="T2" fmla="*/ 34 w 68"/>
                <a:gd name="T3" fmla="*/ 0 h 68"/>
                <a:gd name="T4" fmla="*/ 68 w 68"/>
                <a:gd name="T5" fmla="*/ 34 h 68"/>
                <a:gd name="T6" fmla="*/ 68 w 68"/>
                <a:gd name="T7" fmla="*/ 34 h 68"/>
                <a:gd name="T8" fmla="*/ 34 w 68"/>
                <a:gd name="T9" fmla="*/ 68 h 68"/>
                <a:gd name="T10" fmla="*/ 0 w 68"/>
                <a:gd name="T1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3"/>
                    <a:pt x="53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02542" name="直接箭头连接符 163"/>
          <p:cNvCxnSpPr>
            <a:cxnSpLocks noChangeShapeType="1"/>
          </p:cNvCxnSpPr>
          <p:nvPr/>
        </p:nvCxnSpPr>
        <p:spPr bwMode="auto">
          <a:xfrm flipV="1">
            <a:off x="6500814" y="5913438"/>
            <a:ext cx="579437" cy="127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Thinning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55</a:t>
            </a:fld>
            <a:endParaRPr lang="en-US" dirty="0"/>
          </a:p>
        </p:txBody>
      </p:sp>
      <p:grpSp>
        <p:nvGrpSpPr>
          <p:cNvPr id="104450" name="组合 231"/>
          <p:cNvGrpSpPr/>
          <p:nvPr/>
        </p:nvGrpSpPr>
        <p:grpSpPr bwMode="auto">
          <a:xfrm>
            <a:off x="4987925" y="1633539"/>
            <a:ext cx="2451100" cy="1457325"/>
            <a:chOff x="904875" y="1738313"/>
            <a:chExt cx="2451100" cy="1457325"/>
          </a:xfrm>
        </p:grpSpPr>
        <p:sp>
          <p:nvSpPr>
            <p:cNvPr id="104451" name="Rectangle 6"/>
            <p:cNvSpPr>
              <a:spLocks noChangeArrowheads="1"/>
            </p:cNvSpPr>
            <p:nvPr/>
          </p:nvSpPr>
          <p:spPr bwMode="auto">
            <a:xfrm>
              <a:off x="1851025" y="1738313"/>
              <a:ext cx="103188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000000"/>
                  </a:solidFill>
                  <a:latin typeface="宋体" panose="02010600030101010101" pitchFamily="2" charset="-122"/>
                </a:rPr>
                <a:t>S</a:t>
              </a:r>
              <a:endParaRPr lang="en-US" altLang="zh-CN"/>
            </a:p>
          </p:txBody>
        </p:sp>
        <p:sp>
          <p:nvSpPr>
            <p:cNvPr id="104452" name="Freeform 7"/>
            <p:cNvSpPr>
              <a:spLocks noChangeArrowheads="1"/>
            </p:cNvSpPr>
            <p:nvPr/>
          </p:nvSpPr>
          <p:spPr bwMode="auto">
            <a:xfrm>
              <a:off x="911225" y="2365375"/>
              <a:ext cx="138113" cy="127000"/>
            </a:xfrm>
            <a:custGeom>
              <a:avLst/>
              <a:gdLst>
                <a:gd name="T0" fmla="*/ 0 w 87"/>
                <a:gd name="T1" fmla="*/ 43 h 80"/>
                <a:gd name="T2" fmla="*/ 6 w 87"/>
                <a:gd name="T3" fmla="*/ 12 h 80"/>
                <a:gd name="T4" fmla="*/ 31 w 87"/>
                <a:gd name="T5" fmla="*/ 0 h 80"/>
                <a:gd name="T6" fmla="*/ 56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56 w 87"/>
                <a:gd name="T15" fmla="*/ 80 h 80"/>
                <a:gd name="T16" fmla="*/ 31 w 87"/>
                <a:gd name="T17" fmla="*/ 80 h 80"/>
                <a:gd name="T18" fmla="*/ 6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53" name="Freeform 8"/>
            <p:cNvSpPr>
              <a:spLocks noChangeArrowheads="1"/>
            </p:cNvSpPr>
            <p:nvPr/>
          </p:nvSpPr>
          <p:spPr bwMode="auto">
            <a:xfrm>
              <a:off x="1136650" y="2365375"/>
              <a:ext cx="146050" cy="127000"/>
            </a:xfrm>
            <a:custGeom>
              <a:avLst/>
              <a:gdLst>
                <a:gd name="T0" fmla="*/ 0 w 92"/>
                <a:gd name="T1" fmla="*/ 43 h 80"/>
                <a:gd name="T2" fmla="*/ 12 w 92"/>
                <a:gd name="T3" fmla="*/ 12 h 80"/>
                <a:gd name="T4" fmla="*/ 31 w 92"/>
                <a:gd name="T5" fmla="*/ 0 h 80"/>
                <a:gd name="T6" fmla="*/ 62 w 92"/>
                <a:gd name="T7" fmla="*/ 0 h 80"/>
                <a:gd name="T8" fmla="*/ 80 w 92"/>
                <a:gd name="T9" fmla="*/ 12 h 80"/>
                <a:gd name="T10" fmla="*/ 92 w 92"/>
                <a:gd name="T11" fmla="*/ 43 h 80"/>
                <a:gd name="T12" fmla="*/ 80 w 92"/>
                <a:gd name="T13" fmla="*/ 68 h 80"/>
                <a:gd name="T14" fmla="*/ 62 w 92"/>
                <a:gd name="T15" fmla="*/ 80 h 80"/>
                <a:gd name="T16" fmla="*/ 31 w 92"/>
                <a:gd name="T17" fmla="*/ 80 h 80"/>
                <a:gd name="T18" fmla="*/ 12 w 92"/>
                <a:gd name="T19" fmla="*/ 68 h 80"/>
                <a:gd name="T20" fmla="*/ 0 w 92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0">
                  <a:moveTo>
                    <a:pt x="0" y="43"/>
                  </a:moveTo>
                  <a:lnTo>
                    <a:pt x="12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54" name="Freeform 9"/>
            <p:cNvSpPr>
              <a:spLocks noChangeArrowheads="1"/>
            </p:cNvSpPr>
            <p:nvPr/>
          </p:nvSpPr>
          <p:spPr bwMode="auto">
            <a:xfrm>
              <a:off x="1136650" y="2590800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55" name="Freeform 10"/>
            <p:cNvSpPr>
              <a:spLocks noChangeArrowheads="1"/>
            </p:cNvSpPr>
            <p:nvPr/>
          </p:nvSpPr>
          <p:spPr bwMode="auto">
            <a:xfrm>
              <a:off x="1371600" y="23653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56" name="Freeform 11"/>
            <p:cNvSpPr>
              <a:spLocks noChangeArrowheads="1"/>
            </p:cNvSpPr>
            <p:nvPr/>
          </p:nvSpPr>
          <p:spPr bwMode="auto">
            <a:xfrm>
              <a:off x="1371600" y="25908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57" name="Freeform 12"/>
            <p:cNvSpPr>
              <a:spLocks noChangeArrowheads="1"/>
            </p:cNvSpPr>
            <p:nvPr/>
          </p:nvSpPr>
          <p:spPr bwMode="auto">
            <a:xfrm>
              <a:off x="1606550" y="23653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58" name="Freeform 13"/>
            <p:cNvSpPr>
              <a:spLocks noChangeArrowheads="1"/>
            </p:cNvSpPr>
            <p:nvPr/>
          </p:nvSpPr>
          <p:spPr bwMode="auto">
            <a:xfrm>
              <a:off x="1830388" y="2590800"/>
              <a:ext cx="138112" cy="136525"/>
            </a:xfrm>
            <a:custGeom>
              <a:avLst/>
              <a:gdLst>
                <a:gd name="T0" fmla="*/ 0 w 87"/>
                <a:gd name="T1" fmla="*/ 43 h 86"/>
                <a:gd name="T2" fmla="*/ 13 w 87"/>
                <a:gd name="T3" fmla="*/ 19 h 86"/>
                <a:gd name="T4" fmla="*/ 31 w 87"/>
                <a:gd name="T5" fmla="*/ 0 h 86"/>
                <a:gd name="T6" fmla="*/ 62 w 87"/>
                <a:gd name="T7" fmla="*/ 0 h 86"/>
                <a:gd name="T8" fmla="*/ 80 w 87"/>
                <a:gd name="T9" fmla="*/ 19 h 86"/>
                <a:gd name="T10" fmla="*/ 87 w 87"/>
                <a:gd name="T11" fmla="*/ 43 h 86"/>
                <a:gd name="T12" fmla="*/ 80 w 87"/>
                <a:gd name="T13" fmla="*/ 68 h 86"/>
                <a:gd name="T14" fmla="*/ 62 w 87"/>
                <a:gd name="T15" fmla="*/ 86 h 86"/>
                <a:gd name="T16" fmla="*/ 31 w 87"/>
                <a:gd name="T17" fmla="*/ 86 h 86"/>
                <a:gd name="T18" fmla="*/ 13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59" name="Freeform 14"/>
            <p:cNvSpPr>
              <a:spLocks noChangeArrowheads="1"/>
            </p:cNvSpPr>
            <p:nvPr/>
          </p:nvSpPr>
          <p:spPr bwMode="auto">
            <a:xfrm>
              <a:off x="1830388" y="2365375"/>
              <a:ext cx="138112" cy="127000"/>
            </a:xfrm>
            <a:custGeom>
              <a:avLst/>
              <a:gdLst>
                <a:gd name="T0" fmla="*/ 0 w 87"/>
                <a:gd name="T1" fmla="*/ 43 h 80"/>
                <a:gd name="T2" fmla="*/ 13 w 87"/>
                <a:gd name="T3" fmla="*/ 12 h 80"/>
                <a:gd name="T4" fmla="*/ 31 w 87"/>
                <a:gd name="T5" fmla="*/ 0 h 80"/>
                <a:gd name="T6" fmla="*/ 62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62 w 87"/>
                <a:gd name="T15" fmla="*/ 80 h 80"/>
                <a:gd name="T16" fmla="*/ 31 w 87"/>
                <a:gd name="T17" fmla="*/ 80 h 80"/>
                <a:gd name="T18" fmla="*/ 13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13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60" name="Freeform 15"/>
            <p:cNvSpPr>
              <a:spLocks noChangeArrowheads="1"/>
            </p:cNvSpPr>
            <p:nvPr/>
          </p:nvSpPr>
          <p:spPr bwMode="auto">
            <a:xfrm>
              <a:off x="2065338" y="25908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61" name="Freeform 16"/>
            <p:cNvSpPr>
              <a:spLocks noChangeArrowheads="1"/>
            </p:cNvSpPr>
            <p:nvPr/>
          </p:nvSpPr>
          <p:spPr bwMode="auto">
            <a:xfrm>
              <a:off x="2065338" y="23653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6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6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62" name="Freeform 17"/>
            <p:cNvSpPr>
              <a:spLocks noChangeArrowheads="1"/>
            </p:cNvSpPr>
            <p:nvPr/>
          </p:nvSpPr>
          <p:spPr bwMode="auto">
            <a:xfrm>
              <a:off x="1606550" y="25908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0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63" name="Freeform 18"/>
            <p:cNvSpPr>
              <a:spLocks noChangeArrowheads="1"/>
            </p:cNvSpPr>
            <p:nvPr/>
          </p:nvSpPr>
          <p:spPr bwMode="auto">
            <a:xfrm>
              <a:off x="911225" y="2130425"/>
              <a:ext cx="138113" cy="136525"/>
            </a:xfrm>
            <a:custGeom>
              <a:avLst/>
              <a:gdLst>
                <a:gd name="T0" fmla="*/ 0 w 87"/>
                <a:gd name="T1" fmla="*/ 43 h 86"/>
                <a:gd name="T2" fmla="*/ 6 w 87"/>
                <a:gd name="T3" fmla="*/ 18 h 86"/>
                <a:gd name="T4" fmla="*/ 31 w 87"/>
                <a:gd name="T5" fmla="*/ 0 h 86"/>
                <a:gd name="T6" fmla="*/ 56 w 87"/>
                <a:gd name="T7" fmla="*/ 0 h 86"/>
                <a:gd name="T8" fmla="*/ 80 w 87"/>
                <a:gd name="T9" fmla="*/ 18 h 86"/>
                <a:gd name="T10" fmla="*/ 87 w 87"/>
                <a:gd name="T11" fmla="*/ 43 h 86"/>
                <a:gd name="T12" fmla="*/ 80 w 87"/>
                <a:gd name="T13" fmla="*/ 68 h 86"/>
                <a:gd name="T14" fmla="*/ 56 w 87"/>
                <a:gd name="T15" fmla="*/ 86 h 86"/>
                <a:gd name="T16" fmla="*/ 31 w 87"/>
                <a:gd name="T17" fmla="*/ 86 h 86"/>
                <a:gd name="T18" fmla="*/ 6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64" name="Freeform 19"/>
            <p:cNvSpPr>
              <a:spLocks noChangeArrowheads="1"/>
            </p:cNvSpPr>
            <p:nvPr/>
          </p:nvSpPr>
          <p:spPr bwMode="auto">
            <a:xfrm>
              <a:off x="1136650" y="2130425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8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8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8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8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65" name="Freeform 20"/>
            <p:cNvSpPr>
              <a:spLocks noChangeArrowheads="1"/>
            </p:cNvSpPr>
            <p:nvPr/>
          </p:nvSpPr>
          <p:spPr bwMode="auto">
            <a:xfrm>
              <a:off x="1371600" y="21304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66" name="Freeform 21"/>
            <p:cNvSpPr>
              <a:spLocks noChangeArrowheads="1"/>
            </p:cNvSpPr>
            <p:nvPr/>
          </p:nvSpPr>
          <p:spPr bwMode="auto">
            <a:xfrm>
              <a:off x="1606550" y="21304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0 w 86"/>
                <a:gd name="T5" fmla="*/ 0 h 86"/>
                <a:gd name="T6" fmla="*/ 55 w 86"/>
                <a:gd name="T7" fmla="*/ 0 h 86"/>
                <a:gd name="T8" fmla="*/ 74 w 86"/>
                <a:gd name="T9" fmla="*/ 18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8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67" name="Freeform 22"/>
            <p:cNvSpPr>
              <a:spLocks noChangeArrowheads="1"/>
            </p:cNvSpPr>
            <p:nvPr/>
          </p:nvSpPr>
          <p:spPr bwMode="auto">
            <a:xfrm>
              <a:off x="1830388" y="2130425"/>
              <a:ext cx="138112" cy="136525"/>
            </a:xfrm>
            <a:custGeom>
              <a:avLst/>
              <a:gdLst>
                <a:gd name="T0" fmla="*/ 0 w 87"/>
                <a:gd name="T1" fmla="*/ 43 h 86"/>
                <a:gd name="T2" fmla="*/ 13 w 87"/>
                <a:gd name="T3" fmla="*/ 18 h 86"/>
                <a:gd name="T4" fmla="*/ 31 w 87"/>
                <a:gd name="T5" fmla="*/ 0 h 86"/>
                <a:gd name="T6" fmla="*/ 62 w 87"/>
                <a:gd name="T7" fmla="*/ 0 h 86"/>
                <a:gd name="T8" fmla="*/ 80 w 87"/>
                <a:gd name="T9" fmla="*/ 18 h 86"/>
                <a:gd name="T10" fmla="*/ 87 w 87"/>
                <a:gd name="T11" fmla="*/ 43 h 86"/>
                <a:gd name="T12" fmla="*/ 80 w 87"/>
                <a:gd name="T13" fmla="*/ 68 h 86"/>
                <a:gd name="T14" fmla="*/ 62 w 87"/>
                <a:gd name="T15" fmla="*/ 86 h 86"/>
                <a:gd name="T16" fmla="*/ 31 w 87"/>
                <a:gd name="T17" fmla="*/ 86 h 86"/>
                <a:gd name="T18" fmla="*/ 13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13" y="18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8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68" name="Freeform 23"/>
            <p:cNvSpPr>
              <a:spLocks noChangeArrowheads="1"/>
            </p:cNvSpPr>
            <p:nvPr/>
          </p:nvSpPr>
          <p:spPr bwMode="auto">
            <a:xfrm>
              <a:off x="2065338" y="21304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69" name="Freeform 24"/>
            <p:cNvSpPr>
              <a:spLocks noChangeArrowheads="1"/>
            </p:cNvSpPr>
            <p:nvPr/>
          </p:nvSpPr>
          <p:spPr bwMode="auto">
            <a:xfrm>
              <a:off x="2300288" y="21304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25 w 86"/>
                <a:gd name="T5" fmla="*/ 0 h 86"/>
                <a:gd name="T6" fmla="*/ 55 w 86"/>
                <a:gd name="T7" fmla="*/ 0 h 86"/>
                <a:gd name="T8" fmla="*/ 74 w 86"/>
                <a:gd name="T9" fmla="*/ 18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25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8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25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70" name="Freeform 25"/>
            <p:cNvSpPr>
              <a:spLocks noChangeArrowheads="1"/>
            </p:cNvSpPr>
            <p:nvPr/>
          </p:nvSpPr>
          <p:spPr bwMode="auto">
            <a:xfrm>
              <a:off x="2525713" y="21304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71" name="Freeform 26"/>
            <p:cNvSpPr>
              <a:spLocks noChangeArrowheads="1"/>
            </p:cNvSpPr>
            <p:nvPr/>
          </p:nvSpPr>
          <p:spPr bwMode="auto">
            <a:xfrm>
              <a:off x="2760663" y="21304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0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72" name="Freeform 27"/>
            <p:cNvSpPr>
              <a:spLocks noChangeArrowheads="1"/>
            </p:cNvSpPr>
            <p:nvPr/>
          </p:nvSpPr>
          <p:spPr bwMode="auto">
            <a:xfrm>
              <a:off x="2984500" y="2130425"/>
              <a:ext cx="147638" cy="136525"/>
            </a:xfrm>
            <a:custGeom>
              <a:avLst/>
              <a:gdLst>
                <a:gd name="T0" fmla="*/ 0 w 93"/>
                <a:gd name="T1" fmla="*/ 43 h 86"/>
                <a:gd name="T2" fmla="*/ 13 w 93"/>
                <a:gd name="T3" fmla="*/ 18 h 86"/>
                <a:gd name="T4" fmla="*/ 31 w 93"/>
                <a:gd name="T5" fmla="*/ 0 h 86"/>
                <a:gd name="T6" fmla="*/ 62 w 93"/>
                <a:gd name="T7" fmla="*/ 0 h 86"/>
                <a:gd name="T8" fmla="*/ 80 w 93"/>
                <a:gd name="T9" fmla="*/ 18 h 86"/>
                <a:gd name="T10" fmla="*/ 93 w 93"/>
                <a:gd name="T11" fmla="*/ 43 h 86"/>
                <a:gd name="T12" fmla="*/ 80 w 93"/>
                <a:gd name="T13" fmla="*/ 68 h 86"/>
                <a:gd name="T14" fmla="*/ 62 w 93"/>
                <a:gd name="T15" fmla="*/ 86 h 86"/>
                <a:gd name="T16" fmla="*/ 31 w 93"/>
                <a:gd name="T17" fmla="*/ 86 h 86"/>
                <a:gd name="T18" fmla="*/ 13 w 93"/>
                <a:gd name="T19" fmla="*/ 68 h 86"/>
                <a:gd name="T20" fmla="*/ 0 w 93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86">
                  <a:moveTo>
                    <a:pt x="0" y="43"/>
                  </a:moveTo>
                  <a:lnTo>
                    <a:pt x="13" y="18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8"/>
                  </a:lnTo>
                  <a:lnTo>
                    <a:pt x="93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73" name="Freeform 28"/>
            <p:cNvSpPr>
              <a:spLocks noChangeArrowheads="1"/>
            </p:cNvSpPr>
            <p:nvPr/>
          </p:nvSpPr>
          <p:spPr bwMode="auto">
            <a:xfrm>
              <a:off x="3219450" y="21304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74" name="Freeform 29"/>
            <p:cNvSpPr>
              <a:spLocks noChangeArrowheads="1"/>
            </p:cNvSpPr>
            <p:nvPr/>
          </p:nvSpPr>
          <p:spPr bwMode="auto">
            <a:xfrm>
              <a:off x="2300288" y="23653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25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43 h 80"/>
                <a:gd name="T12" fmla="*/ 74 w 86"/>
                <a:gd name="T13" fmla="*/ 68 h 80"/>
                <a:gd name="T14" fmla="*/ 55 w 86"/>
                <a:gd name="T15" fmla="*/ 80 h 80"/>
                <a:gd name="T16" fmla="*/ 25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25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75" name="Freeform 30"/>
            <p:cNvSpPr>
              <a:spLocks noChangeArrowheads="1"/>
            </p:cNvSpPr>
            <p:nvPr/>
          </p:nvSpPr>
          <p:spPr bwMode="auto">
            <a:xfrm>
              <a:off x="2525713" y="23653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76" name="Freeform 31"/>
            <p:cNvSpPr>
              <a:spLocks noChangeArrowheads="1"/>
            </p:cNvSpPr>
            <p:nvPr/>
          </p:nvSpPr>
          <p:spPr bwMode="auto">
            <a:xfrm>
              <a:off x="2760663" y="23653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77" name="Freeform 32"/>
            <p:cNvSpPr>
              <a:spLocks noChangeArrowheads="1"/>
            </p:cNvSpPr>
            <p:nvPr/>
          </p:nvSpPr>
          <p:spPr bwMode="auto">
            <a:xfrm>
              <a:off x="2300288" y="25908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25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25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25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78" name="Freeform 33"/>
            <p:cNvSpPr>
              <a:spLocks noChangeArrowheads="1"/>
            </p:cNvSpPr>
            <p:nvPr/>
          </p:nvSpPr>
          <p:spPr bwMode="auto">
            <a:xfrm>
              <a:off x="2525713" y="25908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79" name="Freeform 34"/>
            <p:cNvSpPr>
              <a:spLocks noChangeArrowheads="1"/>
            </p:cNvSpPr>
            <p:nvPr/>
          </p:nvSpPr>
          <p:spPr bwMode="auto">
            <a:xfrm>
              <a:off x="2760663" y="25908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0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80" name="Freeform 35"/>
            <p:cNvSpPr>
              <a:spLocks noChangeArrowheads="1"/>
            </p:cNvSpPr>
            <p:nvPr/>
          </p:nvSpPr>
          <p:spPr bwMode="auto">
            <a:xfrm>
              <a:off x="1371600" y="28257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81" name="Freeform 36"/>
            <p:cNvSpPr>
              <a:spLocks noChangeArrowheads="1"/>
            </p:cNvSpPr>
            <p:nvPr/>
          </p:nvSpPr>
          <p:spPr bwMode="auto">
            <a:xfrm>
              <a:off x="1830388" y="2825750"/>
              <a:ext cx="138112" cy="138113"/>
            </a:xfrm>
            <a:custGeom>
              <a:avLst/>
              <a:gdLst>
                <a:gd name="T0" fmla="*/ 0 w 87"/>
                <a:gd name="T1" fmla="*/ 44 h 87"/>
                <a:gd name="T2" fmla="*/ 13 w 87"/>
                <a:gd name="T3" fmla="*/ 19 h 87"/>
                <a:gd name="T4" fmla="*/ 31 w 87"/>
                <a:gd name="T5" fmla="*/ 0 h 87"/>
                <a:gd name="T6" fmla="*/ 62 w 87"/>
                <a:gd name="T7" fmla="*/ 0 h 87"/>
                <a:gd name="T8" fmla="*/ 80 w 87"/>
                <a:gd name="T9" fmla="*/ 19 h 87"/>
                <a:gd name="T10" fmla="*/ 87 w 87"/>
                <a:gd name="T11" fmla="*/ 44 h 87"/>
                <a:gd name="T12" fmla="*/ 80 w 87"/>
                <a:gd name="T13" fmla="*/ 68 h 87"/>
                <a:gd name="T14" fmla="*/ 62 w 87"/>
                <a:gd name="T15" fmla="*/ 87 h 87"/>
                <a:gd name="T16" fmla="*/ 31 w 87"/>
                <a:gd name="T17" fmla="*/ 87 h 87"/>
                <a:gd name="T18" fmla="*/ 13 w 87"/>
                <a:gd name="T19" fmla="*/ 68 h 87"/>
                <a:gd name="T20" fmla="*/ 0 w 87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7">
                  <a:moveTo>
                    <a:pt x="0" y="44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4"/>
                  </a:lnTo>
                  <a:lnTo>
                    <a:pt x="80" y="68"/>
                  </a:lnTo>
                  <a:lnTo>
                    <a:pt x="62" y="87"/>
                  </a:lnTo>
                  <a:lnTo>
                    <a:pt x="31" y="87"/>
                  </a:lnTo>
                  <a:lnTo>
                    <a:pt x="13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82" name="Freeform 37"/>
            <p:cNvSpPr>
              <a:spLocks noChangeArrowheads="1"/>
            </p:cNvSpPr>
            <p:nvPr/>
          </p:nvSpPr>
          <p:spPr bwMode="auto">
            <a:xfrm>
              <a:off x="2065338" y="28257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6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6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6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83" name="Freeform 38"/>
            <p:cNvSpPr>
              <a:spLocks noChangeArrowheads="1"/>
            </p:cNvSpPr>
            <p:nvPr/>
          </p:nvSpPr>
          <p:spPr bwMode="auto">
            <a:xfrm>
              <a:off x="1606550" y="28257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0 w 86"/>
                <a:gd name="T5" fmla="*/ 0 h 87"/>
                <a:gd name="T6" fmla="*/ 55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5 w 86"/>
                <a:gd name="T15" fmla="*/ 87 h 87"/>
                <a:gd name="T16" fmla="*/ 30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5" y="87"/>
                  </a:lnTo>
                  <a:lnTo>
                    <a:pt x="30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84" name="Freeform 39"/>
            <p:cNvSpPr>
              <a:spLocks noChangeArrowheads="1"/>
            </p:cNvSpPr>
            <p:nvPr/>
          </p:nvSpPr>
          <p:spPr bwMode="auto">
            <a:xfrm>
              <a:off x="2300288" y="28257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25 w 86"/>
                <a:gd name="T5" fmla="*/ 0 h 87"/>
                <a:gd name="T6" fmla="*/ 55 w 86"/>
                <a:gd name="T7" fmla="*/ 0 h 87"/>
                <a:gd name="T8" fmla="*/ 74 w 86"/>
                <a:gd name="T9" fmla="*/ 19 h 87"/>
                <a:gd name="T10" fmla="*/ 86 w 86"/>
                <a:gd name="T11" fmla="*/ 44 h 87"/>
                <a:gd name="T12" fmla="*/ 74 w 86"/>
                <a:gd name="T13" fmla="*/ 68 h 87"/>
                <a:gd name="T14" fmla="*/ 55 w 86"/>
                <a:gd name="T15" fmla="*/ 87 h 87"/>
                <a:gd name="T16" fmla="*/ 25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4"/>
                  </a:lnTo>
                  <a:lnTo>
                    <a:pt x="74" y="68"/>
                  </a:lnTo>
                  <a:lnTo>
                    <a:pt x="55" y="87"/>
                  </a:lnTo>
                  <a:lnTo>
                    <a:pt x="25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85" name="Freeform 40"/>
            <p:cNvSpPr>
              <a:spLocks noChangeArrowheads="1"/>
            </p:cNvSpPr>
            <p:nvPr/>
          </p:nvSpPr>
          <p:spPr bwMode="auto">
            <a:xfrm>
              <a:off x="2525713" y="28257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86" name="Freeform 41"/>
            <p:cNvSpPr>
              <a:spLocks noChangeArrowheads="1"/>
            </p:cNvSpPr>
            <p:nvPr/>
          </p:nvSpPr>
          <p:spPr bwMode="auto">
            <a:xfrm>
              <a:off x="2760663" y="28257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0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0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0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87" name="Freeform 42"/>
            <p:cNvSpPr>
              <a:spLocks noChangeArrowheads="1"/>
            </p:cNvSpPr>
            <p:nvPr/>
          </p:nvSpPr>
          <p:spPr bwMode="auto">
            <a:xfrm>
              <a:off x="2065338" y="306228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6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6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88" name="Freeform 43"/>
            <p:cNvSpPr>
              <a:spLocks noChangeArrowheads="1"/>
            </p:cNvSpPr>
            <p:nvPr/>
          </p:nvSpPr>
          <p:spPr bwMode="auto">
            <a:xfrm>
              <a:off x="2300288" y="306228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25 w 86"/>
                <a:gd name="T5" fmla="*/ 0 h 80"/>
                <a:gd name="T6" fmla="*/ 55 w 86"/>
                <a:gd name="T7" fmla="*/ 0 h 80"/>
                <a:gd name="T8" fmla="*/ 74 w 86"/>
                <a:gd name="T9" fmla="*/ 12 h 80"/>
                <a:gd name="T10" fmla="*/ 86 w 86"/>
                <a:gd name="T11" fmla="*/ 37 h 80"/>
                <a:gd name="T12" fmla="*/ 74 w 86"/>
                <a:gd name="T13" fmla="*/ 68 h 80"/>
                <a:gd name="T14" fmla="*/ 55 w 86"/>
                <a:gd name="T15" fmla="*/ 80 h 80"/>
                <a:gd name="T16" fmla="*/ 25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2"/>
                  </a:lnTo>
                  <a:lnTo>
                    <a:pt x="86" y="37"/>
                  </a:lnTo>
                  <a:lnTo>
                    <a:pt x="74" y="68"/>
                  </a:lnTo>
                  <a:lnTo>
                    <a:pt x="55" y="80"/>
                  </a:lnTo>
                  <a:lnTo>
                    <a:pt x="25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89" name="Freeform 44"/>
            <p:cNvSpPr>
              <a:spLocks noChangeArrowheads="1"/>
            </p:cNvSpPr>
            <p:nvPr/>
          </p:nvSpPr>
          <p:spPr bwMode="auto">
            <a:xfrm>
              <a:off x="2525713" y="306228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90" name="Freeform 45"/>
            <p:cNvSpPr>
              <a:spLocks noChangeArrowheads="1"/>
            </p:cNvSpPr>
            <p:nvPr/>
          </p:nvSpPr>
          <p:spPr bwMode="auto">
            <a:xfrm>
              <a:off x="2760663" y="306228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91" name="Freeform 46"/>
            <p:cNvSpPr>
              <a:spLocks noChangeArrowheads="1"/>
            </p:cNvSpPr>
            <p:nvPr/>
          </p:nvSpPr>
          <p:spPr bwMode="auto">
            <a:xfrm>
              <a:off x="904875" y="2576513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92" name="Freeform 47"/>
            <p:cNvSpPr>
              <a:spLocks noChangeArrowheads="1"/>
            </p:cNvSpPr>
            <p:nvPr/>
          </p:nvSpPr>
          <p:spPr bwMode="auto">
            <a:xfrm>
              <a:off x="908050" y="2811463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93" name="Freeform 48"/>
            <p:cNvSpPr>
              <a:spLocks noChangeArrowheads="1"/>
            </p:cNvSpPr>
            <p:nvPr/>
          </p:nvSpPr>
          <p:spPr bwMode="auto">
            <a:xfrm>
              <a:off x="1139825" y="2811463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94" name="Freeform 49"/>
            <p:cNvSpPr>
              <a:spLocks noChangeArrowheads="1"/>
            </p:cNvSpPr>
            <p:nvPr/>
          </p:nvSpPr>
          <p:spPr bwMode="auto">
            <a:xfrm>
              <a:off x="1139825" y="30575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95" name="Freeform 50"/>
            <p:cNvSpPr>
              <a:spLocks noChangeArrowheads="1"/>
            </p:cNvSpPr>
            <p:nvPr/>
          </p:nvSpPr>
          <p:spPr bwMode="auto">
            <a:xfrm>
              <a:off x="908050" y="30575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96" name="Freeform 51"/>
            <p:cNvSpPr>
              <a:spLocks noChangeArrowheads="1"/>
            </p:cNvSpPr>
            <p:nvPr/>
          </p:nvSpPr>
          <p:spPr bwMode="auto">
            <a:xfrm>
              <a:off x="1357313" y="30575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4497" name="组合 111"/>
          <p:cNvGrpSpPr/>
          <p:nvPr/>
        </p:nvGrpSpPr>
        <p:grpSpPr bwMode="auto">
          <a:xfrm>
            <a:off x="7045326" y="4310063"/>
            <a:ext cx="2447925" cy="1428750"/>
            <a:chOff x="5510253" y="1914887"/>
            <a:chExt cx="2447925" cy="1428750"/>
          </a:xfrm>
        </p:grpSpPr>
        <p:sp>
          <p:nvSpPr>
            <p:cNvPr id="104498" name="Rectangle 208"/>
            <p:cNvSpPr>
              <a:spLocks noChangeArrowheads="1"/>
            </p:cNvSpPr>
            <p:nvPr/>
          </p:nvSpPr>
          <p:spPr bwMode="auto">
            <a:xfrm>
              <a:off x="6089690" y="1914887"/>
              <a:ext cx="144621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FF0000"/>
                  </a:solidFill>
                  <a:latin typeface="宋体" panose="02010600030101010101" pitchFamily="2" charset="-122"/>
                </a:rPr>
                <a:t>m connection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04499" name="Freeform 209"/>
            <p:cNvSpPr>
              <a:spLocks noChangeArrowheads="1"/>
            </p:cNvSpPr>
            <p:nvPr/>
          </p:nvSpPr>
          <p:spPr bwMode="auto">
            <a:xfrm>
              <a:off x="5738853" y="2513374"/>
              <a:ext cx="146050" cy="127000"/>
            </a:xfrm>
            <a:custGeom>
              <a:avLst/>
              <a:gdLst>
                <a:gd name="T0" fmla="*/ 0 w 92"/>
                <a:gd name="T1" fmla="*/ 43 h 80"/>
                <a:gd name="T2" fmla="*/ 12 w 92"/>
                <a:gd name="T3" fmla="*/ 12 h 80"/>
                <a:gd name="T4" fmla="*/ 31 w 92"/>
                <a:gd name="T5" fmla="*/ 0 h 80"/>
                <a:gd name="T6" fmla="*/ 62 w 92"/>
                <a:gd name="T7" fmla="*/ 0 h 80"/>
                <a:gd name="T8" fmla="*/ 80 w 92"/>
                <a:gd name="T9" fmla="*/ 12 h 80"/>
                <a:gd name="T10" fmla="*/ 92 w 92"/>
                <a:gd name="T11" fmla="*/ 43 h 80"/>
                <a:gd name="T12" fmla="*/ 80 w 92"/>
                <a:gd name="T13" fmla="*/ 68 h 80"/>
                <a:gd name="T14" fmla="*/ 62 w 92"/>
                <a:gd name="T15" fmla="*/ 80 h 80"/>
                <a:gd name="T16" fmla="*/ 31 w 92"/>
                <a:gd name="T17" fmla="*/ 80 h 80"/>
                <a:gd name="T18" fmla="*/ 12 w 92"/>
                <a:gd name="T19" fmla="*/ 68 h 80"/>
                <a:gd name="T20" fmla="*/ 0 w 92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0">
                  <a:moveTo>
                    <a:pt x="0" y="43"/>
                  </a:moveTo>
                  <a:lnTo>
                    <a:pt x="12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00" name="Freeform 211"/>
            <p:cNvSpPr>
              <a:spLocks noChangeArrowheads="1"/>
            </p:cNvSpPr>
            <p:nvPr/>
          </p:nvSpPr>
          <p:spPr bwMode="auto">
            <a:xfrm>
              <a:off x="5973803" y="2738799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01" name="Freeform 212"/>
            <p:cNvSpPr>
              <a:spLocks noChangeArrowheads="1"/>
            </p:cNvSpPr>
            <p:nvPr/>
          </p:nvSpPr>
          <p:spPr bwMode="auto">
            <a:xfrm>
              <a:off x="6432590" y="2738799"/>
              <a:ext cx="138113" cy="136525"/>
            </a:xfrm>
            <a:custGeom>
              <a:avLst/>
              <a:gdLst>
                <a:gd name="T0" fmla="*/ 0 w 87"/>
                <a:gd name="T1" fmla="*/ 43 h 86"/>
                <a:gd name="T2" fmla="*/ 13 w 87"/>
                <a:gd name="T3" fmla="*/ 19 h 86"/>
                <a:gd name="T4" fmla="*/ 31 w 87"/>
                <a:gd name="T5" fmla="*/ 0 h 86"/>
                <a:gd name="T6" fmla="*/ 62 w 87"/>
                <a:gd name="T7" fmla="*/ 0 h 86"/>
                <a:gd name="T8" fmla="*/ 80 w 87"/>
                <a:gd name="T9" fmla="*/ 19 h 86"/>
                <a:gd name="T10" fmla="*/ 87 w 87"/>
                <a:gd name="T11" fmla="*/ 43 h 86"/>
                <a:gd name="T12" fmla="*/ 80 w 87"/>
                <a:gd name="T13" fmla="*/ 68 h 86"/>
                <a:gd name="T14" fmla="*/ 62 w 87"/>
                <a:gd name="T15" fmla="*/ 86 h 86"/>
                <a:gd name="T16" fmla="*/ 31 w 87"/>
                <a:gd name="T17" fmla="*/ 86 h 86"/>
                <a:gd name="T18" fmla="*/ 13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02" name="Freeform 213"/>
            <p:cNvSpPr>
              <a:spLocks noChangeArrowheads="1"/>
            </p:cNvSpPr>
            <p:nvPr/>
          </p:nvSpPr>
          <p:spPr bwMode="auto">
            <a:xfrm>
              <a:off x="6667540" y="2738799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03" name="Freeform 214"/>
            <p:cNvSpPr>
              <a:spLocks noChangeArrowheads="1"/>
            </p:cNvSpPr>
            <p:nvPr/>
          </p:nvSpPr>
          <p:spPr bwMode="auto">
            <a:xfrm>
              <a:off x="6208753" y="2738799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0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04" name="Freeform 215"/>
            <p:cNvSpPr>
              <a:spLocks noChangeArrowheads="1"/>
            </p:cNvSpPr>
            <p:nvPr/>
          </p:nvSpPr>
          <p:spPr bwMode="auto">
            <a:xfrm>
              <a:off x="5513428" y="2278424"/>
              <a:ext cx="138112" cy="136525"/>
            </a:xfrm>
            <a:custGeom>
              <a:avLst/>
              <a:gdLst>
                <a:gd name="T0" fmla="*/ 0 w 87"/>
                <a:gd name="T1" fmla="*/ 43 h 86"/>
                <a:gd name="T2" fmla="*/ 6 w 87"/>
                <a:gd name="T3" fmla="*/ 18 h 86"/>
                <a:gd name="T4" fmla="*/ 31 w 87"/>
                <a:gd name="T5" fmla="*/ 0 h 86"/>
                <a:gd name="T6" fmla="*/ 56 w 87"/>
                <a:gd name="T7" fmla="*/ 0 h 86"/>
                <a:gd name="T8" fmla="*/ 80 w 87"/>
                <a:gd name="T9" fmla="*/ 18 h 86"/>
                <a:gd name="T10" fmla="*/ 87 w 87"/>
                <a:gd name="T11" fmla="*/ 43 h 86"/>
                <a:gd name="T12" fmla="*/ 80 w 87"/>
                <a:gd name="T13" fmla="*/ 68 h 86"/>
                <a:gd name="T14" fmla="*/ 56 w 87"/>
                <a:gd name="T15" fmla="*/ 86 h 86"/>
                <a:gd name="T16" fmla="*/ 31 w 87"/>
                <a:gd name="T17" fmla="*/ 86 h 86"/>
                <a:gd name="T18" fmla="*/ 6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05" name="Freeform 216"/>
            <p:cNvSpPr>
              <a:spLocks noChangeArrowheads="1"/>
            </p:cNvSpPr>
            <p:nvPr/>
          </p:nvSpPr>
          <p:spPr bwMode="auto">
            <a:xfrm>
              <a:off x="7374440" y="2498343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0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06" name="Freeform 217"/>
            <p:cNvSpPr>
              <a:spLocks noChangeArrowheads="1"/>
            </p:cNvSpPr>
            <p:nvPr/>
          </p:nvSpPr>
          <p:spPr bwMode="auto">
            <a:xfrm>
              <a:off x="7586703" y="2278424"/>
              <a:ext cx="147637" cy="136525"/>
            </a:xfrm>
            <a:custGeom>
              <a:avLst/>
              <a:gdLst>
                <a:gd name="T0" fmla="*/ 0 w 93"/>
                <a:gd name="T1" fmla="*/ 43 h 86"/>
                <a:gd name="T2" fmla="*/ 13 w 93"/>
                <a:gd name="T3" fmla="*/ 18 h 86"/>
                <a:gd name="T4" fmla="*/ 31 w 93"/>
                <a:gd name="T5" fmla="*/ 0 h 86"/>
                <a:gd name="T6" fmla="*/ 62 w 93"/>
                <a:gd name="T7" fmla="*/ 0 h 86"/>
                <a:gd name="T8" fmla="*/ 80 w 93"/>
                <a:gd name="T9" fmla="*/ 18 h 86"/>
                <a:gd name="T10" fmla="*/ 93 w 93"/>
                <a:gd name="T11" fmla="*/ 43 h 86"/>
                <a:gd name="T12" fmla="*/ 80 w 93"/>
                <a:gd name="T13" fmla="*/ 68 h 86"/>
                <a:gd name="T14" fmla="*/ 62 w 93"/>
                <a:gd name="T15" fmla="*/ 86 h 86"/>
                <a:gd name="T16" fmla="*/ 31 w 93"/>
                <a:gd name="T17" fmla="*/ 86 h 86"/>
                <a:gd name="T18" fmla="*/ 13 w 93"/>
                <a:gd name="T19" fmla="*/ 68 h 86"/>
                <a:gd name="T20" fmla="*/ 0 w 93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86">
                  <a:moveTo>
                    <a:pt x="0" y="43"/>
                  </a:moveTo>
                  <a:lnTo>
                    <a:pt x="13" y="18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8"/>
                  </a:lnTo>
                  <a:lnTo>
                    <a:pt x="93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07" name="Freeform 218"/>
            <p:cNvSpPr>
              <a:spLocks noChangeArrowheads="1"/>
            </p:cNvSpPr>
            <p:nvPr/>
          </p:nvSpPr>
          <p:spPr bwMode="auto">
            <a:xfrm>
              <a:off x="7821653" y="2278424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08" name="Freeform 220"/>
            <p:cNvSpPr>
              <a:spLocks noChangeArrowheads="1"/>
            </p:cNvSpPr>
            <p:nvPr/>
          </p:nvSpPr>
          <p:spPr bwMode="auto">
            <a:xfrm>
              <a:off x="6902490" y="2738799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25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25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25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09" name="Freeform 221"/>
            <p:cNvSpPr>
              <a:spLocks noChangeArrowheads="1"/>
            </p:cNvSpPr>
            <p:nvPr/>
          </p:nvSpPr>
          <p:spPr bwMode="auto">
            <a:xfrm>
              <a:off x="7127915" y="2738799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10" name="Freeform 222"/>
            <p:cNvSpPr>
              <a:spLocks noChangeArrowheads="1"/>
            </p:cNvSpPr>
            <p:nvPr/>
          </p:nvSpPr>
          <p:spPr bwMode="auto">
            <a:xfrm>
              <a:off x="7127915" y="2973749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11" name="Freeform 223"/>
            <p:cNvSpPr>
              <a:spLocks noChangeArrowheads="1"/>
            </p:cNvSpPr>
            <p:nvPr/>
          </p:nvSpPr>
          <p:spPr bwMode="auto">
            <a:xfrm>
              <a:off x="7362865" y="3210287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12" name="Freeform 224"/>
            <p:cNvSpPr>
              <a:spLocks noChangeArrowheads="1"/>
            </p:cNvSpPr>
            <p:nvPr/>
          </p:nvSpPr>
          <p:spPr bwMode="auto">
            <a:xfrm>
              <a:off x="5742028" y="2959462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13" name="Freeform 225"/>
            <p:cNvSpPr>
              <a:spLocks noChangeArrowheads="1"/>
            </p:cNvSpPr>
            <p:nvPr/>
          </p:nvSpPr>
          <p:spPr bwMode="auto">
            <a:xfrm>
              <a:off x="5510253" y="3205524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4514" name="组合 450"/>
          <p:cNvGrpSpPr/>
          <p:nvPr/>
        </p:nvGrpSpPr>
        <p:grpSpPr bwMode="auto">
          <a:xfrm>
            <a:off x="3000376" y="4264025"/>
            <a:ext cx="2447925" cy="1428750"/>
            <a:chOff x="1023938" y="4217988"/>
            <a:chExt cx="2447925" cy="1428750"/>
          </a:xfrm>
        </p:grpSpPr>
        <p:sp>
          <p:nvSpPr>
            <p:cNvPr id="104515" name="Rectangle 134"/>
            <p:cNvSpPr>
              <a:spLocks noChangeArrowheads="1"/>
            </p:cNvSpPr>
            <p:nvPr/>
          </p:nvSpPr>
          <p:spPr bwMode="auto">
            <a:xfrm>
              <a:off x="1400175" y="4217988"/>
              <a:ext cx="144621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 eaLnBrk="0" hangingPunct="0"/>
              <a:r>
                <a:rPr lang="en-US" altLang="zh-CN" sz="1600" b="1">
                  <a:solidFill>
                    <a:srgbClr val="000000"/>
                  </a:solidFill>
                  <a:latin typeface="宋体" panose="02010600030101010101" pitchFamily="2" charset="-122"/>
                </a:rPr>
                <a:t>S2:6</a:t>
              </a:r>
              <a:endParaRPr lang="en-US" altLang="zh-CN"/>
            </a:p>
          </p:txBody>
        </p:sp>
        <p:sp>
          <p:nvSpPr>
            <p:cNvPr id="104516" name="Freeform 135"/>
            <p:cNvSpPr>
              <a:spLocks noChangeArrowheads="1"/>
            </p:cNvSpPr>
            <p:nvPr/>
          </p:nvSpPr>
          <p:spPr bwMode="auto">
            <a:xfrm>
              <a:off x="1027113" y="4816475"/>
              <a:ext cx="138112" cy="127000"/>
            </a:xfrm>
            <a:custGeom>
              <a:avLst/>
              <a:gdLst>
                <a:gd name="T0" fmla="*/ 0 w 87"/>
                <a:gd name="T1" fmla="*/ 43 h 80"/>
                <a:gd name="T2" fmla="*/ 6 w 87"/>
                <a:gd name="T3" fmla="*/ 12 h 80"/>
                <a:gd name="T4" fmla="*/ 31 w 87"/>
                <a:gd name="T5" fmla="*/ 0 h 80"/>
                <a:gd name="T6" fmla="*/ 56 w 87"/>
                <a:gd name="T7" fmla="*/ 0 h 80"/>
                <a:gd name="T8" fmla="*/ 80 w 87"/>
                <a:gd name="T9" fmla="*/ 12 h 80"/>
                <a:gd name="T10" fmla="*/ 87 w 87"/>
                <a:gd name="T11" fmla="*/ 43 h 80"/>
                <a:gd name="T12" fmla="*/ 80 w 87"/>
                <a:gd name="T13" fmla="*/ 68 h 80"/>
                <a:gd name="T14" fmla="*/ 56 w 87"/>
                <a:gd name="T15" fmla="*/ 80 h 80"/>
                <a:gd name="T16" fmla="*/ 31 w 87"/>
                <a:gd name="T17" fmla="*/ 80 h 80"/>
                <a:gd name="T18" fmla="*/ 6 w 87"/>
                <a:gd name="T19" fmla="*/ 68 h 80"/>
                <a:gd name="T20" fmla="*/ 0 w 87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2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17" name="Freeform 136"/>
            <p:cNvSpPr>
              <a:spLocks noChangeArrowheads="1"/>
            </p:cNvSpPr>
            <p:nvPr/>
          </p:nvSpPr>
          <p:spPr bwMode="auto">
            <a:xfrm>
              <a:off x="1252538" y="4816475"/>
              <a:ext cx="146050" cy="127000"/>
            </a:xfrm>
            <a:custGeom>
              <a:avLst/>
              <a:gdLst>
                <a:gd name="T0" fmla="*/ 0 w 92"/>
                <a:gd name="T1" fmla="*/ 43 h 80"/>
                <a:gd name="T2" fmla="*/ 12 w 92"/>
                <a:gd name="T3" fmla="*/ 12 h 80"/>
                <a:gd name="T4" fmla="*/ 31 w 92"/>
                <a:gd name="T5" fmla="*/ 0 h 80"/>
                <a:gd name="T6" fmla="*/ 62 w 92"/>
                <a:gd name="T7" fmla="*/ 0 h 80"/>
                <a:gd name="T8" fmla="*/ 80 w 92"/>
                <a:gd name="T9" fmla="*/ 12 h 80"/>
                <a:gd name="T10" fmla="*/ 92 w 92"/>
                <a:gd name="T11" fmla="*/ 43 h 80"/>
                <a:gd name="T12" fmla="*/ 80 w 92"/>
                <a:gd name="T13" fmla="*/ 68 h 80"/>
                <a:gd name="T14" fmla="*/ 62 w 92"/>
                <a:gd name="T15" fmla="*/ 80 h 80"/>
                <a:gd name="T16" fmla="*/ 31 w 92"/>
                <a:gd name="T17" fmla="*/ 80 h 80"/>
                <a:gd name="T18" fmla="*/ 12 w 92"/>
                <a:gd name="T19" fmla="*/ 68 h 80"/>
                <a:gd name="T20" fmla="*/ 0 w 92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0">
                  <a:moveTo>
                    <a:pt x="0" y="43"/>
                  </a:moveTo>
                  <a:lnTo>
                    <a:pt x="12" y="12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2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0"/>
                  </a:lnTo>
                  <a:lnTo>
                    <a:pt x="31" y="80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18" name="Freeform 137"/>
            <p:cNvSpPr>
              <a:spLocks noChangeArrowheads="1"/>
            </p:cNvSpPr>
            <p:nvPr/>
          </p:nvSpPr>
          <p:spPr bwMode="auto">
            <a:xfrm>
              <a:off x="1252538" y="5041900"/>
              <a:ext cx="146050" cy="136525"/>
            </a:xfrm>
            <a:custGeom>
              <a:avLst/>
              <a:gdLst>
                <a:gd name="T0" fmla="*/ 0 w 92"/>
                <a:gd name="T1" fmla="*/ 43 h 86"/>
                <a:gd name="T2" fmla="*/ 12 w 92"/>
                <a:gd name="T3" fmla="*/ 19 h 86"/>
                <a:gd name="T4" fmla="*/ 31 w 92"/>
                <a:gd name="T5" fmla="*/ 0 h 86"/>
                <a:gd name="T6" fmla="*/ 62 w 92"/>
                <a:gd name="T7" fmla="*/ 0 h 86"/>
                <a:gd name="T8" fmla="*/ 80 w 92"/>
                <a:gd name="T9" fmla="*/ 19 h 86"/>
                <a:gd name="T10" fmla="*/ 92 w 92"/>
                <a:gd name="T11" fmla="*/ 43 h 86"/>
                <a:gd name="T12" fmla="*/ 80 w 92"/>
                <a:gd name="T13" fmla="*/ 68 h 86"/>
                <a:gd name="T14" fmla="*/ 62 w 92"/>
                <a:gd name="T15" fmla="*/ 86 h 86"/>
                <a:gd name="T16" fmla="*/ 31 w 92"/>
                <a:gd name="T17" fmla="*/ 86 h 86"/>
                <a:gd name="T18" fmla="*/ 12 w 92"/>
                <a:gd name="T19" fmla="*/ 68 h 86"/>
                <a:gd name="T20" fmla="*/ 0 w 92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6">
                  <a:moveTo>
                    <a:pt x="0" y="43"/>
                  </a:moveTo>
                  <a:lnTo>
                    <a:pt x="12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92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2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19" name="Freeform 138"/>
            <p:cNvSpPr>
              <a:spLocks noChangeArrowheads="1"/>
            </p:cNvSpPr>
            <p:nvPr/>
          </p:nvSpPr>
          <p:spPr bwMode="auto">
            <a:xfrm>
              <a:off x="1487488" y="50419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20" name="Freeform 139"/>
            <p:cNvSpPr>
              <a:spLocks noChangeArrowheads="1"/>
            </p:cNvSpPr>
            <p:nvPr/>
          </p:nvSpPr>
          <p:spPr bwMode="auto">
            <a:xfrm>
              <a:off x="1946275" y="5041900"/>
              <a:ext cx="138113" cy="136525"/>
            </a:xfrm>
            <a:custGeom>
              <a:avLst/>
              <a:gdLst>
                <a:gd name="T0" fmla="*/ 0 w 87"/>
                <a:gd name="T1" fmla="*/ 43 h 86"/>
                <a:gd name="T2" fmla="*/ 13 w 87"/>
                <a:gd name="T3" fmla="*/ 19 h 86"/>
                <a:gd name="T4" fmla="*/ 31 w 87"/>
                <a:gd name="T5" fmla="*/ 0 h 86"/>
                <a:gd name="T6" fmla="*/ 62 w 87"/>
                <a:gd name="T7" fmla="*/ 0 h 86"/>
                <a:gd name="T8" fmla="*/ 80 w 87"/>
                <a:gd name="T9" fmla="*/ 19 h 86"/>
                <a:gd name="T10" fmla="*/ 87 w 87"/>
                <a:gd name="T11" fmla="*/ 43 h 86"/>
                <a:gd name="T12" fmla="*/ 80 w 87"/>
                <a:gd name="T13" fmla="*/ 68 h 86"/>
                <a:gd name="T14" fmla="*/ 62 w 87"/>
                <a:gd name="T15" fmla="*/ 86 h 86"/>
                <a:gd name="T16" fmla="*/ 31 w 87"/>
                <a:gd name="T17" fmla="*/ 86 h 86"/>
                <a:gd name="T18" fmla="*/ 13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13" y="19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9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21" name="Freeform 140"/>
            <p:cNvSpPr>
              <a:spLocks noChangeArrowheads="1"/>
            </p:cNvSpPr>
            <p:nvPr/>
          </p:nvSpPr>
          <p:spPr bwMode="auto">
            <a:xfrm>
              <a:off x="2181225" y="50419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22" name="Freeform 141"/>
            <p:cNvSpPr>
              <a:spLocks noChangeArrowheads="1"/>
            </p:cNvSpPr>
            <p:nvPr/>
          </p:nvSpPr>
          <p:spPr bwMode="auto">
            <a:xfrm>
              <a:off x="1722438" y="50419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0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23" name="Freeform 142"/>
            <p:cNvSpPr>
              <a:spLocks noChangeArrowheads="1"/>
            </p:cNvSpPr>
            <p:nvPr/>
          </p:nvSpPr>
          <p:spPr bwMode="auto">
            <a:xfrm>
              <a:off x="1027113" y="4581525"/>
              <a:ext cx="138112" cy="136525"/>
            </a:xfrm>
            <a:custGeom>
              <a:avLst/>
              <a:gdLst>
                <a:gd name="T0" fmla="*/ 0 w 87"/>
                <a:gd name="T1" fmla="*/ 43 h 86"/>
                <a:gd name="T2" fmla="*/ 6 w 87"/>
                <a:gd name="T3" fmla="*/ 18 h 86"/>
                <a:gd name="T4" fmla="*/ 31 w 87"/>
                <a:gd name="T5" fmla="*/ 0 h 86"/>
                <a:gd name="T6" fmla="*/ 56 w 87"/>
                <a:gd name="T7" fmla="*/ 0 h 86"/>
                <a:gd name="T8" fmla="*/ 80 w 87"/>
                <a:gd name="T9" fmla="*/ 18 h 86"/>
                <a:gd name="T10" fmla="*/ 87 w 87"/>
                <a:gd name="T11" fmla="*/ 43 h 86"/>
                <a:gd name="T12" fmla="*/ 80 w 87"/>
                <a:gd name="T13" fmla="*/ 68 h 86"/>
                <a:gd name="T14" fmla="*/ 56 w 87"/>
                <a:gd name="T15" fmla="*/ 86 h 86"/>
                <a:gd name="T16" fmla="*/ 31 w 87"/>
                <a:gd name="T17" fmla="*/ 86 h 86"/>
                <a:gd name="T18" fmla="*/ 6 w 87"/>
                <a:gd name="T19" fmla="*/ 68 h 86"/>
                <a:gd name="T20" fmla="*/ 0 w 87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7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24" name="Freeform 143"/>
            <p:cNvSpPr>
              <a:spLocks noChangeArrowheads="1"/>
            </p:cNvSpPr>
            <p:nvPr/>
          </p:nvSpPr>
          <p:spPr bwMode="auto">
            <a:xfrm>
              <a:off x="2876550" y="45815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0 w 86"/>
                <a:gd name="T5" fmla="*/ 0 h 86"/>
                <a:gd name="T6" fmla="*/ 55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0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0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25" name="Freeform 144"/>
            <p:cNvSpPr>
              <a:spLocks noChangeArrowheads="1"/>
            </p:cNvSpPr>
            <p:nvPr/>
          </p:nvSpPr>
          <p:spPr bwMode="auto">
            <a:xfrm>
              <a:off x="3100388" y="4581525"/>
              <a:ext cx="147637" cy="136525"/>
            </a:xfrm>
            <a:custGeom>
              <a:avLst/>
              <a:gdLst>
                <a:gd name="T0" fmla="*/ 0 w 93"/>
                <a:gd name="T1" fmla="*/ 43 h 86"/>
                <a:gd name="T2" fmla="*/ 13 w 93"/>
                <a:gd name="T3" fmla="*/ 18 h 86"/>
                <a:gd name="T4" fmla="*/ 31 w 93"/>
                <a:gd name="T5" fmla="*/ 0 h 86"/>
                <a:gd name="T6" fmla="*/ 62 w 93"/>
                <a:gd name="T7" fmla="*/ 0 h 86"/>
                <a:gd name="T8" fmla="*/ 80 w 93"/>
                <a:gd name="T9" fmla="*/ 18 h 86"/>
                <a:gd name="T10" fmla="*/ 93 w 93"/>
                <a:gd name="T11" fmla="*/ 43 h 86"/>
                <a:gd name="T12" fmla="*/ 80 w 93"/>
                <a:gd name="T13" fmla="*/ 68 h 86"/>
                <a:gd name="T14" fmla="*/ 62 w 93"/>
                <a:gd name="T15" fmla="*/ 86 h 86"/>
                <a:gd name="T16" fmla="*/ 31 w 93"/>
                <a:gd name="T17" fmla="*/ 86 h 86"/>
                <a:gd name="T18" fmla="*/ 13 w 93"/>
                <a:gd name="T19" fmla="*/ 68 h 86"/>
                <a:gd name="T20" fmla="*/ 0 w 93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86">
                  <a:moveTo>
                    <a:pt x="0" y="43"/>
                  </a:moveTo>
                  <a:lnTo>
                    <a:pt x="13" y="18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80" y="18"/>
                  </a:lnTo>
                  <a:lnTo>
                    <a:pt x="93" y="43"/>
                  </a:lnTo>
                  <a:lnTo>
                    <a:pt x="80" y="68"/>
                  </a:lnTo>
                  <a:lnTo>
                    <a:pt x="62" y="86"/>
                  </a:lnTo>
                  <a:lnTo>
                    <a:pt x="31" y="86"/>
                  </a:lnTo>
                  <a:lnTo>
                    <a:pt x="13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26" name="Freeform 145"/>
            <p:cNvSpPr>
              <a:spLocks noChangeArrowheads="1"/>
            </p:cNvSpPr>
            <p:nvPr/>
          </p:nvSpPr>
          <p:spPr bwMode="auto">
            <a:xfrm>
              <a:off x="3335338" y="4581525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8 h 86"/>
                <a:gd name="T4" fmla="*/ 31 w 86"/>
                <a:gd name="T5" fmla="*/ 0 h 86"/>
                <a:gd name="T6" fmla="*/ 56 w 86"/>
                <a:gd name="T7" fmla="*/ 0 h 86"/>
                <a:gd name="T8" fmla="*/ 80 w 86"/>
                <a:gd name="T9" fmla="*/ 18 h 86"/>
                <a:gd name="T10" fmla="*/ 86 w 86"/>
                <a:gd name="T11" fmla="*/ 43 h 86"/>
                <a:gd name="T12" fmla="*/ 80 w 86"/>
                <a:gd name="T13" fmla="*/ 68 h 86"/>
                <a:gd name="T14" fmla="*/ 56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8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80" y="18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6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27" name="Freeform 146"/>
            <p:cNvSpPr>
              <a:spLocks noChangeArrowheads="1"/>
            </p:cNvSpPr>
            <p:nvPr/>
          </p:nvSpPr>
          <p:spPr bwMode="auto">
            <a:xfrm>
              <a:off x="2641600" y="48164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28" name="Freeform 147"/>
            <p:cNvSpPr>
              <a:spLocks noChangeArrowheads="1"/>
            </p:cNvSpPr>
            <p:nvPr/>
          </p:nvSpPr>
          <p:spPr bwMode="auto">
            <a:xfrm>
              <a:off x="2876550" y="4816475"/>
              <a:ext cx="136525" cy="127000"/>
            </a:xfrm>
            <a:custGeom>
              <a:avLst/>
              <a:gdLst>
                <a:gd name="T0" fmla="*/ 0 w 86"/>
                <a:gd name="T1" fmla="*/ 43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43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43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29" name="Freeform 148"/>
            <p:cNvSpPr>
              <a:spLocks noChangeArrowheads="1"/>
            </p:cNvSpPr>
            <p:nvPr/>
          </p:nvSpPr>
          <p:spPr bwMode="auto">
            <a:xfrm>
              <a:off x="2416175" y="50419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25 w 86"/>
                <a:gd name="T5" fmla="*/ 0 h 86"/>
                <a:gd name="T6" fmla="*/ 55 w 86"/>
                <a:gd name="T7" fmla="*/ 0 h 86"/>
                <a:gd name="T8" fmla="*/ 74 w 86"/>
                <a:gd name="T9" fmla="*/ 19 h 86"/>
                <a:gd name="T10" fmla="*/ 86 w 86"/>
                <a:gd name="T11" fmla="*/ 43 h 86"/>
                <a:gd name="T12" fmla="*/ 74 w 86"/>
                <a:gd name="T13" fmla="*/ 68 h 86"/>
                <a:gd name="T14" fmla="*/ 55 w 86"/>
                <a:gd name="T15" fmla="*/ 86 h 86"/>
                <a:gd name="T16" fmla="*/ 25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25" y="0"/>
                  </a:lnTo>
                  <a:lnTo>
                    <a:pt x="55" y="0"/>
                  </a:lnTo>
                  <a:lnTo>
                    <a:pt x="74" y="19"/>
                  </a:lnTo>
                  <a:lnTo>
                    <a:pt x="86" y="43"/>
                  </a:lnTo>
                  <a:lnTo>
                    <a:pt x="74" y="68"/>
                  </a:lnTo>
                  <a:lnTo>
                    <a:pt x="55" y="86"/>
                  </a:lnTo>
                  <a:lnTo>
                    <a:pt x="25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30" name="Freeform 149"/>
            <p:cNvSpPr>
              <a:spLocks noChangeArrowheads="1"/>
            </p:cNvSpPr>
            <p:nvPr/>
          </p:nvSpPr>
          <p:spPr bwMode="auto">
            <a:xfrm>
              <a:off x="2641600" y="5041900"/>
              <a:ext cx="136525" cy="136525"/>
            </a:xfrm>
            <a:custGeom>
              <a:avLst/>
              <a:gdLst>
                <a:gd name="T0" fmla="*/ 0 w 86"/>
                <a:gd name="T1" fmla="*/ 43 h 86"/>
                <a:gd name="T2" fmla="*/ 6 w 86"/>
                <a:gd name="T3" fmla="*/ 19 h 86"/>
                <a:gd name="T4" fmla="*/ 31 w 86"/>
                <a:gd name="T5" fmla="*/ 0 h 86"/>
                <a:gd name="T6" fmla="*/ 55 w 86"/>
                <a:gd name="T7" fmla="*/ 0 h 86"/>
                <a:gd name="T8" fmla="*/ 80 w 86"/>
                <a:gd name="T9" fmla="*/ 19 h 86"/>
                <a:gd name="T10" fmla="*/ 86 w 86"/>
                <a:gd name="T11" fmla="*/ 43 h 86"/>
                <a:gd name="T12" fmla="*/ 80 w 86"/>
                <a:gd name="T13" fmla="*/ 68 h 86"/>
                <a:gd name="T14" fmla="*/ 55 w 86"/>
                <a:gd name="T15" fmla="*/ 86 h 86"/>
                <a:gd name="T16" fmla="*/ 31 w 86"/>
                <a:gd name="T17" fmla="*/ 86 h 86"/>
                <a:gd name="T18" fmla="*/ 6 w 86"/>
                <a:gd name="T19" fmla="*/ 68 h 86"/>
                <a:gd name="T20" fmla="*/ 0 w 86"/>
                <a:gd name="T2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6">
                  <a:moveTo>
                    <a:pt x="0" y="43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3"/>
                  </a:lnTo>
                  <a:lnTo>
                    <a:pt x="80" y="68"/>
                  </a:lnTo>
                  <a:lnTo>
                    <a:pt x="55" y="86"/>
                  </a:lnTo>
                  <a:lnTo>
                    <a:pt x="31" y="86"/>
                  </a:lnTo>
                  <a:lnTo>
                    <a:pt x="6" y="6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31" name="Freeform 150"/>
            <p:cNvSpPr>
              <a:spLocks noChangeArrowheads="1"/>
            </p:cNvSpPr>
            <p:nvPr/>
          </p:nvSpPr>
          <p:spPr bwMode="auto">
            <a:xfrm>
              <a:off x="2641600" y="5276850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32" name="Freeform 151"/>
            <p:cNvSpPr>
              <a:spLocks noChangeArrowheads="1"/>
            </p:cNvSpPr>
            <p:nvPr/>
          </p:nvSpPr>
          <p:spPr bwMode="auto">
            <a:xfrm>
              <a:off x="2641600" y="551338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1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1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1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33" name="Freeform 152"/>
            <p:cNvSpPr>
              <a:spLocks noChangeArrowheads="1"/>
            </p:cNvSpPr>
            <p:nvPr/>
          </p:nvSpPr>
          <p:spPr bwMode="auto">
            <a:xfrm>
              <a:off x="2876550" y="5513388"/>
              <a:ext cx="136525" cy="127000"/>
            </a:xfrm>
            <a:custGeom>
              <a:avLst/>
              <a:gdLst>
                <a:gd name="T0" fmla="*/ 0 w 86"/>
                <a:gd name="T1" fmla="*/ 37 h 80"/>
                <a:gd name="T2" fmla="*/ 6 w 86"/>
                <a:gd name="T3" fmla="*/ 12 h 80"/>
                <a:gd name="T4" fmla="*/ 30 w 86"/>
                <a:gd name="T5" fmla="*/ 0 h 80"/>
                <a:gd name="T6" fmla="*/ 55 w 86"/>
                <a:gd name="T7" fmla="*/ 0 h 80"/>
                <a:gd name="T8" fmla="*/ 80 w 86"/>
                <a:gd name="T9" fmla="*/ 12 h 80"/>
                <a:gd name="T10" fmla="*/ 86 w 86"/>
                <a:gd name="T11" fmla="*/ 37 h 80"/>
                <a:gd name="T12" fmla="*/ 80 w 86"/>
                <a:gd name="T13" fmla="*/ 68 h 80"/>
                <a:gd name="T14" fmla="*/ 55 w 86"/>
                <a:gd name="T15" fmla="*/ 80 h 80"/>
                <a:gd name="T16" fmla="*/ 30 w 86"/>
                <a:gd name="T17" fmla="*/ 80 h 80"/>
                <a:gd name="T18" fmla="*/ 6 w 86"/>
                <a:gd name="T19" fmla="*/ 68 h 80"/>
                <a:gd name="T20" fmla="*/ 0 w 86"/>
                <a:gd name="T2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37"/>
                  </a:moveTo>
                  <a:lnTo>
                    <a:pt x="6" y="12"/>
                  </a:lnTo>
                  <a:lnTo>
                    <a:pt x="30" y="0"/>
                  </a:lnTo>
                  <a:lnTo>
                    <a:pt x="55" y="0"/>
                  </a:lnTo>
                  <a:lnTo>
                    <a:pt x="80" y="12"/>
                  </a:lnTo>
                  <a:lnTo>
                    <a:pt x="86" y="37"/>
                  </a:lnTo>
                  <a:lnTo>
                    <a:pt x="80" y="68"/>
                  </a:lnTo>
                  <a:lnTo>
                    <a:pt x="55" y="80"/>
                  </a:lnTo>
                  <a:lnTo>
                    <a:pt x="30" y="80"/>
                  </a:lnTo>
                  <a:lnTo>
                    <a:pt x="6" y="68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34" name="Freeform 153"/>
            <p:cNvSpPr>
              <a:spLocks noChangeArrowheads="1"/>
            </p:cNvSpPr>
            <p:nvPr/>
          </p:nvSpPr>
          <p:spPr bwMode="auto">
            <a:xfrm>
              <a:off x="1023938" y="5262563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35" name="Freeform 154"/>
            <p:cNvSpPr>
              <a:spLocks noChangeArrowheads="1"/>
            </p:cNvSpPr>
            <p:nvPr/>
          </p:nvSpPr>
          <p:spPr bwMode="auto">
            <a:xfrm>
              <a:off x="1255713" y="5262563"/>
              <a:ext cx="136525" cy="138112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36" name="Freeform 155"/>
            <p:cNvSpPr>
              <a:spLocks noChangeArrowheads="1"/>
            </p:cNvSpPr>
            <p:nvPr/>
          </p:nvSpPr>
          <p:spPr bwMode="auto">
            <a:xfrm>
              <a:off x="1023938" y="5508625"/>
              <a:ext cx="136525" cy="138113"/>
            </a:xfrm>
            <a:custGeom>
              <a:avLst/>
              <a:gdLst>
                <a:gd name="T0" fmla="*/ 0 w 86"/>
                <a:gd name="T1" fmla="*/ 44 h 87"/>
                <a:gd name="T2" fmla="*/ 6 w 86"/>
                <a:gd name="T3" fmla="*/ 19 h 87"/>
                <a:gd name="T4" fmla="*/ 31 w 86"/>
                <a:gd name="T5" fmla="*/ 0 h 87"/>
                <a:gd name="T6" fmla="*/ 55 w 86"/>
                <a:gd name="T7" fmla="*/ 0 h 87"/>
                <a:gd name="T8" fmla="*/ 80 w 86"/>
                <a:gd name="T9" fmla="*/ 19 h 87"/>
                <a:gd name="T10" fmla="*/ 86 w 86"/>
                <a:gd name="T11" fmla="*/ 44 h 87"/>
                <a:gd name="T12" fmla="*/ 80 w 86"/>
                <a:gd name="T13" fmla="*/ 68 h 87"/>
                <a:gd name="T14" fmla="*/ 55 w 86"/>
                <a:gd name="T15" fmla="*/ 87 h 87"/>
                <a:gd name="T16" fmla="*/ 31 w 86"/>
                <a:gd name="T17" fmla="*/ 87 h 87"/>
                <a:gd name="T18" fmla="*/ 6 w 86"/>
                <a:gd name="T19" fmla="*/ 68 h 87"/>
                <a:gd name="T20" fmla="*/ 0 w 86"/>
                <a:gd name="T21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7">
                  <a:moveTo>
                    <a:pt x="0" y="44"/>
                  </a:moveTo>
                  <a:lnTo>
                    <a:pt x="6" y="19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80" y="19"/>
                  </a:lnTo>
                  <a:lnTo>
                    <a:pt x="86" y="44"/>
                  </a:lnTo>
                  <a:lnTo>
                    <a:pt x="80" y="68"/>
                  </a:lnTo>
                  <a:lnTo>
                    <a:pt x="55" y="87"/>
                  </a:lnTo>
                  <a:lnTo>
                    <a:pt x="31" y="87"/>
                  </a:lnTo>
                  <a:lnTo>
                    <a:pt x="6" y="6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04537" name="直接箭头连接符 110"/>
          <p:cNvCxnSpPr>
            <a:cxnSpLocks noChangeShapeType="1"/>
          </p:cNvCxnSpPr>
          <p:nvPr/>
        </p:nvCxnSpPr>
        <p:spPr bwMode="auto">
          <a:xfrm flipV="1">
            <a:off x="5853113" y="5149850"/>
            <a:ext cx="577850" cy="127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tailEnd type="arrow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77" y="2489089"/>
            <a:ext cx="9193146" cy="4232488"/>
          </a:xfrm>
          <a:prstGeom prst="rect">
            <a:avLst/>
          </a:prstGeom>
        </p:spPr>
      </p:pic>
      <p:sp>
        <p:nvSpPr>
          <p:cNvPr id="105475" name="Rectangle 5"/>
          <p:cNvSpPr>
            <a:spLocks noChangeArrowheads="1"/>
          </p:cNvSpPr>
          <p:nvPr/>
        </p:nvSpPr>
        <p:spPr bwMode="auto">
          <a:xfrm>
            <a:off x="330927" y="1156502"/>
            <a:ext cx="1139001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A separate algorithm for thickening is seldom used in practices, instead, the usual procedure is to thin the background, and then complement the result.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Give </a:t>
            </a:r>
            <a:r>
              <a:rPr lang="en-US" altLang="zh-CN" i="1" dirty="0">
                <a:cs typeface="Times New Roman" panose="02020603050405020304" pitchFamily="18" charset="0"/>
              </a:rPr>
              <a:t>A</a:t>
            </a:r>
            <a:r>
              <a:rPr lang="en-US" altLang="zh-CN" dirty="0">
                <a:latin typeface="Arial" panose="020B0604020202020204" pitchFamily="34" charset="0"/>
              </a:rPr>
              <a:t>, get </a:t>
            </a:r>
            <a:r>
              <a:rPr lang="en-US" altLang="zh-CN" i="1" dirty="0">
                <a:cs typeface="Times New Roman" panose="02020603050405020304" pitchFamily="18" charset="0"/>
              </a:rPr>
              <a:t>C</a:t>
            </a:r>
            <a:r>
              <a:rPr lang="en-US" altLang="zh-CN" dirty="0">
                <a:cs typeface="Times New Roman" panose="02020603050405020304" pitchFamily="18" charset="0"/>
              </a:rPr>
              <a:t>=</a:t>
            </a:r>
            <a:r>
              <a:rPr lang="en-US" altLang="zh-CN" i="1" dirty="0">
                <a:cs typeface="Times New Roman" panose="02020603050405020304" pitchFamily="18" charset="0"/>
              </a:rPr>
              <a:t>A</a:t>
            </a:r>
            <a:r>
              <a:rPr lang="en-US" altLang="zh-CN" i="1" baseline="30000" dirty="0"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Arial" panose="020B0604020202020204" pitchFamily="34" charset="0"/>
              </a:rPr>
              <a:t>, thin </a:t>
            </a:r>
            <a:r>
              <a:rPr lang="en-US" altLang="zh-CN" i="1" dirty="0"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Arial" panose="020B0604020202020204" pitchFamily="34" charset="0"/>
              </a:rPr>
              <a:t>, and then get </a:t>
            </a:r>
            <a:r>
              <a:rPr lang="en-US" altLang="zh-CN" i="1" dirty="0">
                <a:cs typeface="Times New Roman" panose="02020603050405020304" pitchFamily="18" charset="0"/>
              </a:rPr>
              <a:t>C</a:t>
            </a:r>
            <a:r>
              <a:rPr lang="en-US" altLang="zh-CN" i="1" baseline="30000" dirty="0"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Arial" panose="020B0604020202020204" pitchFamily="34" charset="0"/>
              </a:rPr>
              <a:t>.</a:t>
            </a:r>
            <a:endParaRPr lang="en-US" altLang="zh-CN" dirty="0"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Thickening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56</a:t>
            </a:fld>
            <a:endParaRPr lang="en-US" dirty="0"/>
          </a:p>
        </p:txBody>
      </p:sp>
      <p:grpSp>
        <p:nvGrpSpPr>
          <p:cNvPr id="16" name="Group 11"/>
          <p:cNvGrpSpPr/>
          <p:nvPr/>
        </p:nvGrpSpPr>
        <p:grpSpPr bwMode="auto">
          <a:xfrm>
            <a:off x="7841673" y="3281358"/>
            <a:ext cx="4273699" cy="2647950"/>
            <a:chOff x="3038" y="2427"/>
            <a:chExt cx="2738" cy="1668"/>
          </a:xfrm>
        </p:grpSpPr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3038" y="2759"/>
              <a:ext cx="283" cy="28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eaLnBrk="0" hangingPunct="0"/>
              <a:endParaRPr lang="zh-CN" altLang="en-US"/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3816" y="3261"/>
              <a:ext cx="283" cy="28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eaLnBrk="0" hangingPunct="0"/>
              <a:endParaRPr lang="zh-CN" altLang="en-US"/>
            </a:p>
          </p:txBody>
        </p:sp>
        <p:sp>
          <p:nvSpPr>
            <p:cNvPr id="19" name="Text Box 6"/>
            <p:cNvSpPr txBox="1">
              <a:spLocks noChangeArrowheads="1"/>
            </p:cNvSpPr>
            <p:nvPr/>
          </p:nvSpPr>
          <p:spPr bwMode="auto">
            <a:xfrm>
              <a:off x="4129" y="2427"/>
              <a:ext cx="1647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eaLnBrk="0" hangingPunct="0"/>
              <a:r>
                <a:rPr lang="en-US" altLang="zh-CN" dirty="0"/>
                <a:t>This procedure may result in some disconnected points, usually it follows by a simple </a:t>
              </a:r>
              <a:r>
                <a:rPr lang="en-US" altLang="zh-CN" dirty="0" err="1"/>
                <a:t>postprocessing</a:t>
              </a:r>
              <a:r>
                <a:rPr lang="en-US" altLang="zh-CN" dirty="0"/>
                <a:t> step to them.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Skeletons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57</a:t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23" y="1234680"/>
            <a:ext cx="8413805" cy="548679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8"/>
          <p:cNvSpPr>
            <a:spLocks noChangeArrowheads="1"/>
          </p:cNvSpPr>
          <p:nvPr/>
        </p:nvSpPr>
        <p:spPr bwMode="auto">
          <a:xfrm>
            <a:off x="478417" y="1159184"/>
            <a:ext cx="80549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Skeletons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-Define in terms of erosions and openings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</a:t>
            </a:r>
            <a:r>
              <a:rPr lang="en-US" altLang="zh-CN" dirty="0">
                <a:latin typeface="Arial" panose="020B0604020202020204" pitchFamily="34" charset="0"/>
              </a:rPr>
              <a:t>-Denote by: </a:t>
            </a:r>
          </a:p>
        </p:txBody>
      </p:sp>
      <p:grpSp>
        <p:nvGrpSpPr>
          <p:cNvPr id="107523" name="Group 15"/>
          <p:cNvGrpSpPr/>
          <p:nvPr/>
        </p:nvGrpSpPr>
        <p:grpSpPr bwMode="auto">
          <a:xfrm>
            <a:off x="2517775" y="3873500"/>
            <a:ext cx="5245100" cy="1022350"/>
            <a:chOff x="2529" y="2345"/>
            <a:chExt cx="2984" cy="644"/>
          </a:xfrm>
        </p:grpSpPr>
        <p:sp>
          <p:nvSpPr>
            <p:cNvPr id="107524" name="Text Box 12"/>
            <p:cNvSpPr txBox="1">
              <a:spLocks noChangeArrowheads="1"/>
            </p:cNvSpPr>
            <p:nvPr/>
          </p:nvSpPr>
          <p:spPr bwMode="auto">
            <a:xfrm>
              <a:off x="2529" y="2345"/>
              <a:ext cx="2984" cy="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/>
            <a:lstStyle/>
            <a:p>
              <a:pPr eaLnBrk="0" hangingPunct="0"/>
              <a:r>
                <a:rPr lang="en-US" altLang="zh-CN"/>
                <a:t>(</a:t>
              </a:r>
              <a:r>
                <a:rPr lang="en-US" altLang="zh-CN" i="1"/>
                <a:t>A </a:t>
              </a:r>
              <a:r>
                <a:rPr lang="en-IE" altLang="zh-CN">
                  <a:sym typeface="Webdings" panose="05030102010509060703" pitchFamily="18" charset="2"/>
                </a:rPr>
                <a:t></a:t>
              </a:r>
              <a:r>
                <a:rPr lang="en-IE" altLang="zh-CN" i="1">
                  <a:sym typeface="Webdings" panose="05030102010509060703" pitchFamily="18" charset="2"/>
                </a:rPr>
                <a:t>kB)=(…(A </a:t>
              </a:r>
              <a:r>
                <a:rPr lang="en-IE" altLang="zh-CN">
                  <a:sym typeface="Webdings" panose="05030102010509060703" pitchFamily="18" charset="2"/>
                </a:rPr>
                <a:t></a:t>
              </a:r>
              <a:r>
                <a:rPr lang="en-IE" altLang="zh-CN" i="1">
                  <a:sym typeface="Webdings" panose="05030102010509060703" pitchFamily="18" charset="2"/>
                </a:rPr>
                <a:t>B) </a:t>
              </a:r>
              <a:r>
                <a:rPr lang="en-IE" altLang="zh-CN">
                  <a:sym typeface="Webdings" panose="05030102010509060703" pitchFamily="18" charset="2"/>
                </a:rPr>
                <a:t></a:t>
              </a:r>
              <a:r>
                <a:rPr lang="en-IE" altLang="zh-CN" i="1">
                  <a:sym typeface="Webdings" panose="05030102010509060703" pitchFamily="18" charset="2"/>
                </a:rPr>
                <a:t>B) </a:t>
              </a:r>
              <a:r>
                <a:rPr lang="en-IE" altLang="zh-CN">
                  <a:sym typeface="Webdings" panose="05030102010509060703" pitchFamily="18" charset="2"/>
                </a:rPr>
                <a:t></a:t>
              </a:r>
              <a:r>
                <a:rPr lang="en-IE" altLang="zh-CN" i="1">
                  <a:sym typeface="Webdings" panose="05030102010509060703" pitchFamily="18" charset="2"/>
                </a:rPr>
                <a:t>…) </a:t>
              </a:r>
              <a:r>
                <a:rPr lang="en-IE" altLang="zh-CN">
                  <a:sym typeface="Webdings" panose="05030102010509060703" pitchFamily="18" charset="2"/>
                </a:rPr>
                <a:t></a:t>
              </a:r>
              <a:r>
                <a:rPr lang="en-IE" altLang="zh-CN" i="1">
                  <a:sym typeface="Webdings" panose="05030102010509060703" pitchFamily="18" charset="2"/>
                </a:rPr>
                <a:t>B</a:t>
              </a:r>
              <a:r>
                <a:rPr lang="en-IE" altLang="zh-CN">
                  <a:sym typeface="Webdings" panose="05030102010509060703" pitchFamily="18" charset="2"/>
                </a:rPr>
                <a:t>)</a:t>
              </a:r>
            </a:p>
            <a:p>
              <a:pPr eaLnBrk="0" hangingPunct="0"/>
              <a:r>
                <a:rPr lang="en-US" altLang="zh-CN" i="1">
                  <a:sym typeface="Webdings" panose="05030102010509060703" pitchFamily="18" charset="2"/>
                </a:rPr>
                <a:t>K</a:t>
              </a:r>
              <a:r>
                <a:rPr lang="en-US" altLang="zh-CN">
                  <a:sym typeface="Webdings" panose="05030102010509060703" pitchFamily="18" charset="2"/>
                </a:rPr>
                <a:t>=max{</a:t>
              </a:r>
              <a:r>
                <a:rPr lang="en-US" altLang="zh-CN" i="1">
                  <a:sym typeface="Webdings" panose="05030102010509060703" pitchFamily="18" charset="2"/>
                </a:rPr>
                <a:t>k</a:t>
              </a:r>
              <a:r>
                <a:rPr lang="en-US" altLang="zh-CN">
                  <a:sym typeface="Webdings" panose="05030102010509060703" pitchFamily="18" charset="2"/>
                </a:rPr>
                <a:t>|(</a:t>
              </a:r>
              <a:r>
                <a:rPr lang="en-US" altLang="zh-CN" i="1">
                  <a:sym typeface="Webdings" panose="05030102010509060703" pitchFamily="18" charset="2"/>
                </a:rPr>
                <a:t>A</a:t>
              </a:r>
              <a:r>
                <a:rPr lang="en-US" altLang="zh-CN">
                  <a:sym typeface="Webdings" panose="05030102010509060703" pitchFamily="18" charset="2"/>
                </a:rPr>
                <a:t> </a:t>
              </a:r>
              <a:r>
                <a:rPr lang="en-IE" altLang="zh-CN">
                  <a:sym typeface="Webdings" panose="05030102010509060703" pitchFamily="18" charset="2"/>
                </a:rPr>
                <a:t></a:t>
              </a:r>
              <a:r>
                <a:rPr lang="en-IE" altLang="zh-CN" i="1">
                  <a:sym typeface="Webdings" panose="05030102010509060703" pitchFamily="18" charset="2"/>
                </a:rPr>
                <a:t>B</a:t>
              </a:r>
              <a:r>
                <a:rPr lang="en-US" altLang="zh-CN">
                  <a:sym typeface="Webdings" panose="05030102010509060703" pitchFamily="18" charset="2"/>
                </a:rPr>
                <a:t>) }</a:t>
              </a:r>
              <a:endParaRPr lang="en-US" altLang="zh-CN">
                <a:sym typeface="Symbol" panose="05050102010706020507" pitchFamily="18" charset="2"/>
              </a:endParaRPr>
            </a:p>
          </p:txBody>
        </p:sp>
        <p:graphicFrame>
          <p:nvGraphicFramePr>
            <p:cNvPr id="107525" name="Object 14"/>
            <p:cNvGraphicFramePr>
              <a:graphicFrameLocks noChangeAspect="1"/>
            </p:cNvGraphicFramePr>
            <p:nvPr/>
          </p:nvGraphicFramePr>
          <p:xfrm>
            <a:off x="3988" y="2601"/>
            <a:ext cx="29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43" name="公式" r:id="rId3" imgW="292100" imgH="177800" progId="Equation.3">
                    <p:embed/>
                  </p:oleObj>
                </mc:Choice>
                <mc:Fallback>
                  <p:oleObj name="公式" r:id="rId3" imgW="292100" imgH="1778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8" y="2601"/>
                          <a:ext cx="29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7526" name="Rectangle 16"/>
          <p:cNvSpPr>
            <a:spLocks noChangeArrowheads="1"/>
          </p:cNvSpPr>
          <p:nvPr/>
        </p:nvSpPr>
        <p:spPr bwMode="auto">
          <a:xfrm>
            <a:off x="478416" y="4886751"/>
            <a:ext cx="80549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i="1" dirty="0">
                <a:cs typeface="Times New Roman" panose="02020603050405020304" pitchFamily="18" charset="0"/>
              </a:rPr>
              <a:t>K</a:t>
            </a:r>
            <a:r>
              <a:rPr lang="en-US" altLang="zh-CN" dirty="0">
                <a:latin typeface="Arial" panose="020B0604020202020204" pitchFamily="34" charset="0"/>
              </a:rPr>
              <a:t> is the last iterative step before </a:t>
            </a:r>
            <a:r>
              <a:rPr lang="en-US" altLang="zh-CN" i="1" dirty="0">
                <a:cs typeface="Times New Roman" panose="02020603050405020304" pitchFamily="18" charset="0"/>
              </a:rPr>
              <a:t>A</a:t>
            </a:r>
            <a:r>
              <a:rPr lang="en-US" altLang="zh-CN" dirty="0">
                <a:latin typeface="Arial" panose="020B0604020202020204" pitchFamily="34" charset="0"/>
              </a:rPr>
              <a:t> erodes to an empty set.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Also, </a:t>
            </a:r>
            <a:r>
              <a:rPr lang="en-US" altLang="zh-CN" i="1" dirty="0">
                <a:cs typeface="Times New Roman" panose="02020603050405020304" pitchFamily="18" charset="0"/>
              </a:rPr>
              <a:t>A</a:t>
            </a:r>
            <a:r>
              <a:rPr lang="en-US" altLang="zh-CN" dirty="0">
                <a:latin typeface="Arial" panose="020B0604020202020204" pitchFamily="34" charset="0"/>
              </a:rPr>
              <a:t> can be reconstructed from these subsets:</a:t>
            </a:r>
          </a:p>
        </p:txBody>
      </p:sp>
      <p:graphicFrame>
        <p:nvGraphicFramePr>
          <p:cNvPr id="107527" name="Object 17"/>
          <p:cNvGraphicFramePr>
            <a:graphicFrameLocks noChangeAspect="1"/>
          </p:cNvGraphicFramePr>
          <p:nvPr/>
        </p:nvGraphicFramePr>
        <p:xfrm>
          <a:off x="4195762" y="2108201"/>
          <a:ext cx="2101851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44" name="公式" r:id="rId5" imgW="1104900" imgH="444500" progId="Equation.3">
                  <p:embed/>
                </p:oleObj>
              </mc:Choice>
              <mc:Fallback>
                <p:oleObj name="公式" r:id="rId5" imgW="1104900" imgH="4445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5762" y="2108201"/>
                        <a:ext cx="2101851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8" name="Rectangle 18"/>
          <p:cNvSpPr>
            <a:spLocks noChangeArrowheads="1"/>
          </p:cNvSpPr>
          <p:nvPr/>
        </p:nvSpPr>
        <p:spPr bwMode="auto">
          <a:xfrm>
            <a:off x="2414588" y="3101975"/>
            <a:ext cx="3604170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0" hangingPunct="0"/>
            <a:r>
              <a:rPr lang="en-IE" altLang="zh-CN" i="1" dirty="0" err="1">
                <a:sym typeface="Webdings" panose="05030102010509060703" pitchFamily="18" charset="2"/>
              </a:rPr>
              <a:t>S</a:t>
            </a:r>
            <a:r>
              <a:rPr lang="en-IE" altLang="zh-CN" i="1" baseline="-25000" dirty="0" err="1">
                <a:sym typeface="Webdings" panose="05030102010509060703" pitchFamily="18" charset="2"/>
              </a:rPr>
              <a:t>k</a:t>
            </a:r>
            <a:r>
              <a:rPr lang="en-IE" altLang="zh-CN" i="1" dirty="0">
                <a:sym typeface="Webdings" panose="05030102010509060703" pitchFamily="18" charset="2"/>
              </a:rPr>
              <a:t>(A)</a:t>
            </a:r>
            <a:r>
              <a:rPr lang="en-IE" altLang="zh-CN" dirty="0">
                <a:sym typeface="Webdings" panose="05030102010509060703" pitchFamily="18" charset="2"/>
              </a:rPr>
              <a:t>=(</a:t>
            </a:r>
            <a:r>
              <a:rPr lang="en-IE" altLang="zh-CN" i="1" dirty="0" err="1">
                <a:sym typeface="Webdings" panose="05030102010509060703" pitchFamily="18" charset="2"/>
              </a:rPr>
              <a:t>A</a:t>
            </a:r>
            <a:r>
              <a:rPr lang="en-IE" altLang="zh-CN" dirty="0" err="1">
                <a:sym typeface="Webdings" panose="05030102010509060703" pitchFamily="18" charset="2"/>
              </a:rPr>
              <a:t></a:t>
            </a:r>
            <a:r>
              <a:rPr lang="en-IE" altLang="zh-CN" i="1" dirty="0" err="1">
                <a:sym typeface="Webdings" panose="05030102010509060703" pitchFamily="18" charset="2"/>
              </a:rPr>
              <a:t>kB</a:t>
            </a:r>
            <a:r>
              <a:rPr lang="en-IE" altLang="zh-CN" dirty="0">
                <a:sym typeface="Webdings" panose="05030102010509060703" pitchFamily="18" charset="2"/>
              </a:rPr>
              <a:t>)- (</a:t>
            </a:r>
            <a:r>
              <a:rPr lang="en-IE" altLang="zh-CN" i="1" dirty="0" err="1">
                <a:sym typeface="Webdings" panose="05030102010509060703" pitchFamily="18" charset="2"/>
              </a:rPr>
              <a:t>A</a:t>
            </a:r>
            <a:r>
              <a:rPr lang="en-IE" altLang="zh-CN" dirty="0" err="1">
                <a:sym typeface="Webdings" panose="05030102010509060703" pitchFamily="18" charset="2"/>
              </a:rPr>
              <a:t></a:t>
            </a:r>
            <a:r>
              <a:rPr lang="en-IE" altLang="zh-CN" i="1" dirty="0" err="1">
                <a:sym typeface="Webdings" panose="05030102010509060703" pitchFamily="18" charset="2"/>
              </a:rPr>
              <a:t>kB</a:t>
            </a:r>
            <a:r>
              <a:rPr lang="en-IE" altLang="zh-CN" dirty="0">
                <a:sym typeface="Webdings" panose="05030102010509060703" pitchFamily="18" charset="2"/>
              </a:rPr>
              <a:t>) 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i="1" dirty="0">
                <a:sym typeface="Symbol" panose="05050102010706020507" pitchFamily="18" charset="2"/>
              </a:rPr>
              <a:t>B</a:t>
            </a:r>
          </a:p>
        </p:txBody>
      </p:sp>
      <p:graphicFrame>
        <p:nvGraphicFramePr>
          <p:cNvPr id="107529" name="Object 19"/>
          <p:cNvGraphicFramePr>
            <a:graphicFrameLocks noChangeAspect="1"/>
          </p:cNvGraphicFramePr>
          <p:nvPr/>
        </p:nvGraphicFramePr>
        <p:xfrm>
          <a:off x="1394691" y="5784850"/>
          <a:ext cx="2813772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45" name="公式" r:id="rId7" imgW="1257300" imgH="431800" progId="Equation.3">
                  <p:embed/>
                </p:oleObj>
              </mc:Choice>
              <mc:Fallback>
                <p:oleObj name="公式" r:id="rId7" imgW="1257300" imgH="4318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4691" y="5784850"/>
                        <a:ext cx="2813772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7530" name="Group 20"/>
          <p:cNvGrpSpPr/>
          <p:nvPr/>
        </p:nvGrpSpPr>
        <p:grpSpPr bwMode="auto">
          <a:xfrm>
            <a:off x="6297613" y="3146425"/>
            <a:ext cx="2889250" cy="395288"/>
            <a:chOff x="1872" y="1824"/>
            <a:chExt cx="2112" cy="359"/>
          </a:xfrm>
        </p:grpSpPr>
        <p:graphicFrame>
          <p:nvGraphicFramePr>
            <p:cNvPr id="107531" name="Object 21"/>
            <p:cNvGraphicFramePr>
              <a:graphicFrameLocks noChangeAspect="1"/>
            </p:cNvGraphicFramePr>
            <p:nvPr/>
          </p:nvGraphicFramePr>
          <p:xfrm>
            <a:off x="1872" y="1824"/>
            <a:ext cx="2112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46" name="公式" r:id="rId9" imgW="1193800" imgH="203200" progId="Equation.3">
                    <p:embed/>
                  </p:oleObj>
                </mc:Choice>
                <mc:Fallback>
                  <p:oleObj name="公式" r:id="rId9" imgW="1193800" imgH="2032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1824"/>
                          <a:ext cx="2112" cy="3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7532" name="Group 22"/>
            <p:cNvGrpSpPr/>
            <p:nvPr/>
          </p:nvGrpSpPr>
          <p:grpSpPr bwMode="auto">
            <a:xfrm>
              <a:off x="3024" y="1872"/>
              <a:ext cx="181" cy="180"/>
              <a:chOff x="2304" y="2208"/>
              <a:chExt cx="240" cy="240"/>
            </a:xfrm>
          </p:grpSpPr>
          <p:sp>
            <p:nvSpPr>
              <p:cNvPr id="107533" name="Oval 23"/>
              <p:cNvSpPr>
                <a:spLocks noChangeArrowheads="1"/>
              </p:cNvSpPr>
              <p:nvPr/>
            </p:nvSpPr>
            <p:spPr bwMode="auto">
              <a:xfrm>
                <a:off x="2304" y="2208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34" name="Line 24"/>
              <p:cNvSpPr>
                <a:spLocks noChangeShapeType="1"/>
              </p:cNvSpPr>
              <p:nvPr/>
            </p:nvSpPr>
            <p:spPr bwMode="auto">
              <a:xfrm>
                <a:off x="2304" y="2304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107535" name="Object 25"/>
          <p:cNvGraphicFramePr>
            <a:graphicFrameLocks noChangeAspect="1"/>
          </p:cNvGraphicFramePr>
          <p:nvPr/>
        </p:nvGraphicFramePr>
        <p:xfrm>
          <a:off x="4394200" y="6007100"/>
          <a:ext cx="62738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47" name="公式" r:id="rId11" imgW="2844800" imgH="228600" progId="Equation.3">
                  <p:embed/>
                </p:oleObj>
              </mc:Choice>
              <mc:Fallback>
                <p:oleObj name="公式" r:id="rId11" imgW="2844800" imgH="2286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6007100"/>
                        <a:ext cx="6273800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Skeletons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58</a:t>
            </a:fld>
            <a:endParaRPr lang="en-US" dirty="0"/>
          </a:p>
        </p:txBody>
      </p:sp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618" y="1112400"/>
            <a:ext cx="8044015" cy="56090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Skeletons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59</a:t>
            </a:fld>
            <a:endParaRPr lang="en-US" dirty="0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2752438" y="4322676"/>
            <a:ext cx="26323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8054108" y="4872288"/>
            <a:ext cx="906783" cy="1895367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513" y="3413064"/>
            <a:ext cx="789812" cy="15796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3314" name="Rectangle 3"/>
          <p:cNvSpPr>
            <a:spLocks noGrp="1" noChangeArrowheads="1"/>
          </p:cNvSpPr>
          <p:nvPr>
            <p:ph idx="1"/>
          </p:nvPr>
        </p:nvSpPr>
        <p:spPr>
          <a:xfrm>
            <a:off x="550006" y="1236344"/>
            <a:ext cx="11465646" cy="4778375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</a:pPr>
            <a:r>
              <a:rPr lang="en-IE" altLang="zh-CN" dirty="0">
                <a:ea typeface="宋体" panose="02010600030101010101" pitchFamily="2" charset="-122"/>
              </a:rPr>
              <a:t>Given a pixel inside a boundary, </a:t>
            </a:r>
            <a:r>
              <a:rPr lang="en-IE" altLang="zh-CN" b="1" dirty="0">
                <a:ea typeface="宋体" panose="02010600030101010101" pitchFamily="2" charset="-122"/>
              </a:rPr>
              <a:t>region filling </a:t>
            </a:r>
            <a:r>
              <a:rPr lang="en-IE" altLang="zh-CN" dirty="0">
                <a:ea typeface="宋体" panose="02010600030101010101" pitchFamily="2" charset="-122"/>
              </a:rPr>
              <a:t>attempts to fill that boundary with object pixels</a:t>
            </a:r>
          </a:p>
          <a:p>
            <a:pPr marL="0" indent="0" eaLnBrk="1" hangingPunct="1"/>
            <a:endParaRPr lang="en-IE" altLang="zh-CN" dirty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dirty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1331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62" b="33376"/>
          <a:stretch>
            <a:fillRect/>
          </a:stretch>
        </p:blipFill>
        <p:spPr bwMode="auto">
          <a:xfrm>
            <a:off x="2328864" y="3121025"/>
            <a:ext cx="3005137" cy="29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 Box 10"/>
          <p:cNvSpPr txBox="1">
            <a:spLocks noChangeArrowheads="1"/>
          </p:cNvSpPr>
          <p:nvPr/>
        </p:nvSpPr>
        <p:spPr bwMode="auto">
          <a:xfrm>
            <a:off x="6351588" y="4087814"/>
            <a:ext cx="3560762" cy="1398587"/>
          </a:xfrm>
          <a:prstGeom prst="rect">
            <a:avLst/>
          </a:prstGeom>
          <a:solidFill>
            <a:schemeClr val="bg1"/>
          </a:solidFill>
          <a:ln w="25400">
            <a:solidFill>
              <a:srgbClr val="FF6600"/>
            </a:solidFill>
            <a:miter lim="800000"/>
          </a:ln>
        </p:spPr>
        <p:txBody>
          <a:bodyPr>
            <a:spAutoFit/>
          </a:bodyPr>
          <a:lstStyle/>
          <a:p>
            <a:r>
              <a:rPr lang="en-IE" altLang="zh-CN" sz="2800">
                <a:solidFill>
                  <a:srgbClr val="FF6600"/>
                </a:solidFill>
                <a:latin typeface="Arial" panose="020B0604020202020204" pitchFamily="34" charset="0"/>
              </a:rPr>
              <a:t>Given a point inside here, can we fill the whole circle?</a:t>
            </a:r>
            <a:endParaRPr lang="en-US" altLang="zh-CN" sz="2800">
              <a:solidFill>
                <a:srgbClr val="FF6600"/>
              </a:solidFill>
              <a:latin typeface="Arial" panose="020B0604020202020204" pitchFamily="34" charset="0"/>
            </a:endParaRPr>
          </a:p>
        </p:txBody>
      </p:sp>
      <p:sp>
        <p:nvSpPr>
          <p:cNvPr id="13317" name="Line 11"/>
          <p:cNvSpPr>
            <a:spLocks noChangeShapeType="1"/>
          </p:cNvSpPr>
          <p:nvPr/>
        </p:nvSpPr>
        <p:spPr bwMode="auto">
          <a:xfrm flipH="1" flipV="1">
            <a:off x="3843339" y="4014788"/>
            <a:ext cx="2505075" cy="760412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85914"/>
            <a:ext cx="37846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85914"/>
            <a:ext cx="37846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1" name="Text Box 6"/>
          <p:cNvSpPr txBox="1">
            <a:spLocks noChangeArrowheads="1"/>
          </p:cNvSpPr>
          <p:nvPr/>
        </p:nvSpPr>
        <p:spPr bwMode="auto">
          <a:xfrm>
            <a:off x="2574925" y="5280026"/>
            <a:ext cx="2597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Arial" panose="020B0604020202020204" pitchFamily="34" charset="0"/>
              </a:rPr>
              <a:t>Binary fingerprint image</a:t>
            </a:r>
          </a:p>
        </p:txBody>
      </p:sp>
      <p:sp>
        <p:nvSpPr>
          <p:cNvPr id="109572" name="Text Box 7"/>
          <p:cNvSpPr txBox="1">
            <a:spLocks noChangeArrowheads="1"/>
          </p:cNvSpPr>
          <p:nvPr/>
        </p:nvSpPr>
        <p:spPr bwMode="auto">
          <a:xfrm>
            <a:off x="7162800" y="5243513"/>
            <a:ext cx="1758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>
                <a:latin typeface="Arial" panose="020B0604020202020204" pitchFamily="34" charset="0"/>
              </a:rPr>
              <a:t>Skeleton image</a:t>
            </a:r>
          </a:p>
        </p:txBody>
      </p:sp>
      <p:sp>
        <p:nvSpPr>
          <p:cNvPr id="109573" name="Text Box 8"/>
          <p:cNvSpPr txBox="1">
            <a:spLocks noChangeArrowheads="1"/>
          </p:cNvSpPr>
          <p:nvPr/>
        </p:nvSpPr>
        <p:spPr bwMode="auto">
          <a:xfrm>
            <a:off x="3511550" y="5791201"/>
            <a:ext cx="55375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</a:rPr>
              <a:t>MATLAB code: y=bwmorph(x,’skel’,inf);</a:t>
            </a:r>
          </a:p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</a:rPr>
              <a:t>Skeletons.m</a:t>
            </a:r>
          </a:p>
        </p:txBody>
      </p:sp>
      <p:sp>
        <p:nvSpPr>
          <p:cNvPr id="109574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Skeletons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60</a:t>
            </a:fld>
            <a:endParaRPr lang="en-US" dirty="0"/>
          </a:p>
        </p:txBody>
      </p: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814513" y="1327150"/>
            <a:ext cx="8775700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28675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4" eaLnBrk="1" hangingPunct="1">
              <a:spcBef>
                <a:spcPct val="20000"/>
              </a:spcBef>
              <a:buFontTx/>
              <a:buChar char="»"/>
              <a:defRPr/>
            </a:pPr>
            <a:endParaRPr lang="en-US" altLang="zh-CN" sz="2800" b="1" noProof="1">
              <a:latin typeface="+mj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Grayscale Morphology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defRPr/>
            </a:pPr>
            <a:r>
              <a:rPr lang="en-US" altLang="zh-CN" noProof="1"/>
              <a:t>In this lecture: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noProof="1"/>
              <a:t>We firstly extend to grayscale images the basic operations of dilation, erosion, opening, and closing.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noProof="1"/>
              <a:t> 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noProof="1"/>
              <a:t>We then use these operations to develop several basic grayscale morphological algorithms.</a:t>
            </a:r>
            <a:endParaRPr lang="en-US" altLang="zh-CN" b="1" noProof="1"/>
          </a:p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61</a:t>
            </a:fld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Grayscale Morphology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62</a:t>
            </a:fld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dirty="0"/>
              <a:t>We deal with digital functions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/>
              <a:t> and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/>
              <a:t>, where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dirty="0"/>
              <a:t>is a grayscale image and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dirty="0"/>
              <a:t>is a structuring element.</a:t>
            </a: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dirty="0"/>
              <a:t>In grayscale morphology, structuring elements are used as “probes” to examine a given image for specific properties.</a:t>
            </a: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dirty="0"/>
              <a:t>As in the binary case, the origin of grayscale structuring elements must be clearly identified.</a:t>
            </a: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dirty="0"/>
              <a:t>The reflection of an </a:t>
            </a:r>
            <a:r>
              <a:rPr lang="en-US" altLang="zh-CN" b="1" dirty="0">
                <a:cs typeface="Times New Roman" panose="02020603050405020304" pitchFamily="18" charset="0"/>
              </a:rPr>
              <a:t>SE</a:t>
            </a:r>
            <a:r>
              <a:rPr lang="en-US" altLang="zh-CN" dirty="0"/>
              <a:t> in grayscale morphology: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36584" y="5826760"/>
            <a:ext cx="3751580" cy="5295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Grayscale Morphology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63</a:t>
            </a:fld>
            <a:endParaRPr lang="en-US" dirty="0"/>
          </a:p>
        </p:txBody>
      </p:sp>
      <p:pic>
        <p:nvPicPr>
          <p:cNvPr id="115714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4" y="1365250"/>
            <a:ext cx="4346575" cy="449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5" name="文本框 8"/>
          <p:cNvSpPr txBox="1">
            <a:spLocks noChangeArrowheads="1"/>
          </p:cNvSpPr>
          <p:nvPr/>
        </p:nvSpPr>
        <p:spPr bwMode="auto">
          <a:xfrm>
            <a:off x="2881314" y="6137276"/>
            <a:ext cx="64293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altLang="zh-CN" sz="2800">
                <a:latin typeface="Arial" panose="020B0604020202020204" pitchFamily="34" charset="0"/>
              </a:rPr>
              <a:t>Two categories of SE: nonflat and flat.</a:t>
            </a:r>
          </a:p>
        </p:txBody>
      </p:sp>
      <p:pic>
        <p:nvPicPr>
          <p:cNvPr id="115716" name="图片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900" y="2027238"/>
            <a:ext cx="2065338" cy="32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Grayscale Erosion and Dilation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550007" y="1236344"/>
                <a:ext cx="11213208" cy="5120006"/>
              </a:xfrm>
            </p:spPr>
            <p:txBody>
              <a:bodyPr>
                <a:normAutofit fontScale="92500" lnSpcReduction="20000"/>
              </a:bodyPr>
              <a:lstStyle/>
              <a:p>
                <a:pPr marL="342900" lvl="0" indent="-342900" algn="just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600" dirty="0">
                    <a:solidFill>
                      <a:prstClr val="black"/>
                    </a:solidFill>
                    <a:cs typeface="+mn-cs"/>
                  </a:rPr>
                  <a:t>The grayscale erosion of </a:t>
                </a:r>
                <a:r>
                  <a:rPr lang="en-US" altLang="zh-CN" sz="26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600" dirty="0">
                    <a:solidFill>
                      <a:prstClr val="black"/>
                    </a:solidFill>
                    <a:cs typeface="+mn-cs"/>
                  </a:rPr>
                  <a:t> by a </a:t>
                </a:r>
                <a:r>
                  <a:rPr lang="en-US" altLang="zh-CN" sz="2600" dirty="0">
                    <a:solidFill>
                      <a:srgbClr val="FF0000"/>
                    </a:solidFill>
                    <a:cs typeface="+mn-cs"/>
                  </a:rPr>
                  <a:t>flat structuring element </a:t>
                </a:r>
                <a:r>
                  <a:rPr lang="en-US" altLang="zh-CN" sz="26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600" dirty="0">
                    <a:solidFill>
                      <a:prstClr val="black"/>
                    </a:solidFill>
                    <a:cs typeface="+mn-cs"/>
                  </a:rPr>
                  <a:t> at location </a:t>
                </a:r>
                <a:r>
                  <a:rPr lang="en-US" altLang="zh-CN" sz="26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6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6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6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6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600" dirty="0">
                    <a:solidFill>
                      <a:prstClr val="black"/>
                    </a:solidFill>
                    <a:cs typeface="+mn-cs"/>
                  </a:rPr>
                  <a:t>is defined as the minimum value of the image in the region coincident with </a:t>
                </a:r>
                <a:r>
                  <a:rPr lang="en-US" altLang="zh-CN" sz="26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6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6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6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6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6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600" dirty="0">
                    <a:solidFill>
                      <a:prstClr val="black"/>
                    </a:solidFill>
                    <a:cs typeface="+mn-cs"/>
                  </a:rPr>
                  <a:t>, when the origin of </a:t>
                </a:r>
                <a:r>
                  <a:rPr lang="en-US" altLang="zh-CN" sz="26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600" dirty="0">
                    <a:solidFill>
                      <a:prstClr val="black"/>
                    </a:solidFill>
                    <a:cs typeface="+mn-cs"/>
                  </a:rPr>
                  <a:t> is </a:t>
                </a:r>
                <a:r>
                  <a:rPr lang="en-US" altLang="zh-CN" sz="26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at</a:t>
                </a:r>
                <a:r>
                  <a:rPr lang="en-US" altLang="zh-CN" sz="26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CN" sz="26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6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6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6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6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. </a:t>
                </a:r>
              </a:p>
              <a:p>
                <a:pPr marL="342900" lvl="0" indent="-342900" algn="just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600" dirty="0">
                    <a:solidFill>
                      <a:prstClr val="black"/>
                    </a:solidFill>
                    <a:cs typeface="+mn-cs"/>
                  </a:rPr>
                  <a:t>In equation form:</a:t>
                </a:r>
              </a:p>
              <a:p>
                <a:pPr lvl="0" algn="just" fontAlgn="base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altLang="zh-CN" sz="26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lang="en-US" altLang="zh-CN" sz="26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lang="en-US" altLang="zh-CN" sz="26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㊀</m:t>
                      </m:r>
                      <m:r>
                        <a:rPr lang="en-US" altLang="zh-CN" sz="26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lang="en-US" altLang="zh-CN" sz="26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lang="en-US" altLang="zh-CN" sz="26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](</m:t>
                      </m:r>
                      <m:r>
                        <a:rPr lang="en-US" altLang="zh-CN" sz="26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lang="en-US" altLang="zh-CN" sz="26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, </m:t>
                      </m:r>
                      <m:r>
                        <a:rPr lang="en-US" altLang="zh-CN" sz="26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lang="en-US" altLang="zh-CN" sz="26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) =</m:t>
                      </m:r>
                      <m:func>
                        <m:funcPr>
                          <m:ctrlPr>
                            <a:rPr lang="en-US" altLang="zh-CN" sz="2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6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6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ctrlPr>
                                    <a:rPr lang="en-US" altLang="zh-CN" sz="2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  <m:r>
                                    <a:rPr lang="en-US" altLang="zh-CN" sz="2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 </m:t>
                                  </m:r>
                                  <m:r>
                                    <a:rPr lang="en-US" altLang="zh-CN" sz="2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zh-CN" altLang="en-US" sz="26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∈</m:t>
                              </m:r>
                              <m:r>
                                <a:rPr lang="en-US" altLang="zh-CN" sz="26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{</m:t>
                          </m:r>
                          <m:r>
                            <a:rPr lang="en-US" altLang="zh-CN" sz="2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lang="en-US" altLang="zh-CN" sz="2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altLang="zh-CN" sz="2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lang="en-US" altLang="zh-CN" sz="2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 + </m:t>
                          </m:r>
                          <m:r>
                            <a:rPr lang="en-US" altLang="zh-CN" sz="2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  <m:r>
                            <a:rPr lang="en-US" altLang="zh-CN" sz="2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a:rPr lang="en-US" altLang="zh-CN" sz="2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lang="en-US" altLang="zh-CN" sz="2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 + </m:t>
                          </m:r>
                          <m:r>
                            <a:rPr lang="en-US" altLang="zh-CN" sz="2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lang="en-US" altLang="zh-CN" sz="2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)}</m:t>
                          </m:r>
                          <m:r>
                            <m:rPr>
                              <m:nor/>
                            </m:rPr>
                            <a:rPr lang="en-US" altLang="zh-CN" sz="2600" dirty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altLang="zh-CN" sz="26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algn="just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600" dirty="0">
                    <a:solidFill>
                      <a:prstClr val="black"/>
                    </a:solidFill>
                    <a:cs typeface="+mn-cs"/>
                  </a:rPr>
                  <a:t>For example, if </a:t>
                </a:r>
                <a:r>
                  <a:rPr lang="en-US" altLang="zh-CN" sz="26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600" dirty="0">
                    <a:solidFill>
                      <a:prstClr val="black"/>
                    </a:solidFill>
                    <a:cs typeface="+mn-cs"/>
                  </a:rPr>
                  <a:t> is a square structuring element of size 3 x 3, obtaining the erosion at a point requires finding the minimum of the nine values of </a:t>
                </a:r>
                <a:r>
                  <a:rPr lang="en-US" altLang="zh-CN" sz="26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600" dirty="0">
                    <a:solidFill>
                      <a:prstClr val="black"/>
                    </a:solidFill>
                    <a:cs typeface="+mn-cs"/>
                  </a:rPr>
                  <a:t> contained in the 3 x 3 region spanned by </a:t>
                </a:r>
                <a:r>
                  <a:rPr lang="en-US" altLang="zh-CN" sz="26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600" dirty="0">
                    <a:solidFill>
                      <a:prstClr val="black"/>
                    </a:solidFill>
                    <a:cs typeface="+mn-cs"/>
                  </a:rPr>
                  <a:t> when its origin is at that point.</a:t>
                </a:r>
                <a:endParaRPr lang="zh-CN" altLang="en-US" sz="2600" dirty="0">
                  <a:solidFill>
                    <a:prstClr val="black"/>
                  </a:solidFill>
                  <a:cs typeface="+mn-cs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007" y="1236344"/>
                <a:ext cx="11213208" cy="5120006"/>
              </a:xfrm>
              <a:blipFill rotWithShape="0">
                <a:blip r:embed="rId3"/>
                <a:stretch>
                  <a:fillRect l="-707" r="-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Grayscale Erosion and Dilation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65</a:t>
            </a:fld>
            <a:endParaRPr 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5884"/>
              </p:ext>
            </p:extLst>
          </p:nvPr>
        </p:nvGraphicFramePr>
        <p:xfrm>
          <a:off x="783060" y="1655945"/>
          <a:ext cx="3600450" cy="35988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20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97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41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37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168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194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7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72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249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108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191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7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141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246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235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218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101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7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246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203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240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168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97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248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205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246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174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672429"/>
              </p:ext>
            </p:extLst>
          </p:nvPr>
        </p:nvGraphicFramePr>
        <p:xfrm>
          <a:off x="5387717" y="3829589"/>
          <a:ext cx="1438032" cy="142433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79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7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65" marR="91465" marT="45699" marB="456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65" marR="91465" marT="45699" marB="456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65" marR="91465" marT="45699" marB="4569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7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65" marR="91465" marT="45699" marB="456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65" marR="91465" marT="45699" marB="456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65" marR="91465" marT="45699" marB="4569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7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65" marR="91465" marT="45699" marB="456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65" marR="91465" marT="45699" marB="456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65" marR="91465" marT="45699" marB="4569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本框 6"/>
          <p:cNvSpPr txBox="1">
            <a:spLocks noChangeArrowheads="1"/>
          </p:cNvSpPr>
          <p:nvPr/>
        </p:nvSpPr>
        <p:spPr bwMode="auto">
          <a:xfrm>
            <a:off x="8951304" y="5466494"/>
            <a:ext cx="2289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c) Erosion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224127"/>
              </p:ext>
            </p:extLst>
          </p:nvPr>
        </p:nvGraphicFramePr>
        <p:xfrm>
          <a:off x="7857965" y="1689483"/>
          <a:ext cx="3600450" cy="35988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20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97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7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7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72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72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7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97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</a:t>
                      </a:r>
                      <a:endParaRPr lang="zh-CN" altLang="en-US" sz="1800" dirty="0"/>
                    </a:p>
                  </a:txBody>
                  <a:tcPr marL="91451" marR="91451" marT="45706" marB="4570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文本框 2"/>
          <p:cNvSpPr txBox="1">
            <a:spLocks noChangeArrowheads="1"/>
          </p:cNvSpPr>
          <p:nvPr/>
        </p:nvSpPr>
        <p:spPr bwMode="auto">
          <a:xfrm>
            <a:off x="4594574" y="2356934"/>
            <a:ext cx="3224321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Find the minimum value of the image in the neighbor region.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文本框 6"/>
          <p:cNvSpPr txBox="1">
            <a:spLocks noChangeArrowheads="1"/>
          </p:cNvSpPr>
          <p:nvPr/>
        </p:nvSpPr>
        <p:spPr bwMode="auto">
          <a:xfrm>
            <a:off x="5133975" y="5466494"/>
            <a:ext cx="2289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b) SE </a:t>
            </a:r>
            <a:r>
              <a:rPr lang="en-US" altLang="zh-CN" i="1" dirty="0">
                <a:latin typeface="Arial" panose="020B0604020202020204" pitchFamily="34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</a:rPr>
              <a:t> 3X3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1422131" y="5466494"/>
            <a:ext cx="2289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f) Gray image </a:t>
            </a:r>
            <a:r>
              <a:rPr lang="en-US" altLang="zh-CN" i="1" dirty="0">
                <a:latin typeface="Arial" panose="020B0604020202020204" pitchFamily="34" charset="0"/>
              </a:rPr>
              <a:t>f</a:t>
            </a:r>
            <a:endParaRPr lang="zh-CN" altLang="en-US" i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Grayscale Erosion and Dilation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66</a:t>
            </a:fld>
            <a:endParaRPr 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162175" y="1616075"/>
          <a:ext cx="3600450" cy="36004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20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41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37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168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194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72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249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108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191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141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246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235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218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101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246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203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168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248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205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246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174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00887" y="5653468"/>
            <a:ext cx="3261289" cy="461665"/>
          </a:xfrm>
          <a:prstGeom prst="rect">
            <a:avLst/>
          </a:prstGeom>
          <a:blipFill rotWithShape="0">
            <a:blip r:embed="rId2"/>
            <a:stretch>
              <a:fillRect l="-8" t="-13" r="6" b="18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121897" name="文本框 6"/>
          <p:cNvSpPr txBox="1">
            <a:spLocks noChangeArrowheads="1"/>
          </p:cNvSpPr>
          <p:nvPr/>
        </p:nvSpPr>
        <p:spPr bwMode="auto">
          <a:xfrm>
            <a:off x="7402514" y="5653088"/>
            <a:ext cx="2289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latin typeface="Arial" panose="020B0604020202020204" pitchFamily="34" charset="0"/>
              </a:rPr>
              <a:t>c) Erosion</a:t>
            </a:r>
            <a:endParaRPr lang="zh-CN" altLang="en-US">
              <a:latin typeface="Arial" panose="020B0604020202020204" pitchFamily="3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429375" y="1643063"/>
          <a:ext cx="3600450" cy="36004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20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72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72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" name="直接箭头连接符 8"/>
          <p:cNvCxnSpPr/>
          <p:nvPr/>
        </p:nvCxnSpPr>
        <p:spPr bwMode="auto">
          <a:xfrm>
            <a:off x="3394075" y="2166938"/>
            <a:ext cx="30353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Grayscale Erosion and Dilation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67</a:t>
            </a:fld>
            <a:endParaRPr 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162175" y="1616075"/>
          <a:ext cx="3600450" cy="36004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20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41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37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168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194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72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249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108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191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141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246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235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218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101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246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203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240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168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248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205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246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174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00887" y="5653468"/>
            <a:ext cx="3261289" cy="461665"/>
          </a:xfrm>
          <a:prstGeom prst="rect">
            <a:avLst/>
          </a:prstGeom>
          <a:blipFill rotWithShape="0">
            <a:blip r:embed="rId2"/>
            <a:stretch>
              <a:fillRect l="-8" t="-13" r="6" b="18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122921" name="文本框 6"/>
          <p:cNvSpPr txBox="1">
            <a:spLocks noChangeArrowheads="1"/>
          </p:cNvSpPr>
          <p:nvPr/>
        </p:nvSpPr>
        <p:spPr bwMode="auto">
          <a:xfrm>
            <a:off x="7402514" y="5653088"/>
            <a:ext cx="2289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latin typeface="Arial" panose="020B0604020202020204" pitchFamily="34" charset="0"/>
              </a:rPr>
              <a:t>c) Erosion</a:t>
            </a:r>
            <a:endParaRPr lang="zh-CN" altLang="en-US">
              <a:latin typeface="Arial" panose="020B0604020202020204" pitchFamily="3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429375" y="1643063"/>
          <a:ext cx="3600450" cy="36004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20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72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72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" name="直接箭头连接符 8"/>
          <p:cNvCxnSpPr/>
          <p:nvPr/>
        </p:nvCxnSpPr>
        <p:spPr bwMode="auto">
          <a:xfrm>
            <a:off x="4911725" y="3587750"/>
            <a:ext cx="3036888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Grayscale Erosion and Dilation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68</a:t>
            </a:fld>
            <a:endParaRPr 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162175" y="1616075"/>
          <a:ext cx="3600450" cy="36004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20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41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37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168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194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72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249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108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191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141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246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235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218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101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246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203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240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168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248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205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246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174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00887" y="5653468"/>
            <a:ext cx="3261289" cy="461665"/>
          </a:xfrm>
          <a:prstGeom prst="rect">
            <a:avLst/>
          </a:prstGeom>
          <a:blipFill rotWithShape="0">
            <a:blip r:embed="rId2"/>
            <a:stretch>
              <a:fillRect l="-8" t="-13" r="6" b="18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123945" name="文本框 6"/>
          <p:cNvSpPr txBox="1">
            <a:spLocks noChangeArrowheads="1"/>
          </p:cNvSpPr>
          <p:nvPr/>
        </p:nvSpPr>
        <p:spPr bwMode="auto">
          <a:xfrm>
            <a:off x="7402514" y="5653088"/>
            <a:ext cx="2289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latin typeface="Arial" panose="020B0604020202020204" pitchFamily="34" charset="0"/>
              </a:rPr>
              <a:t>c) Erosion</a:t>
            </a:r>
            <a:endParaRPr lang="zh-CN" altLang="en-US">
              <a:latin typeface="Arial" panose="020B0604020202020204" pitchFamily="3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429375" y="1643063"/>
          <a:ext cx="3600450" cy="36004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20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72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72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直接箭头连接符 9"/>
          <p:cNvCxnSpPr/>
          <p:nvPr/>
        </p:nvCxnSpPr>
        <p:spPr bwMode="auto">
          <a:xfrm>
            <a:off x="5526088" y="4397375"/>
            <a:ext cx="30353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Grayscale Erosion and Dilation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0" indent="-342900" algn="just" fontAlgn="base">
                  <a:lnSpc>
                    <a:spcPct val="150000"/>
                  </a:lnSpc>
                  <a:spcBef>
                    <a:spcPts val="1200"/>
                  </a:spcBef>
                  <a:spcAft>
                    <a:spcPct val="0"/>
                  </a:spcAft>
                  <a:buClr>
                    <a:srgbClr val="2E75B5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prstClr val="black"/>
                    </a:solidFill>
                    <a:cs typeface="+mn-cs"/>
                  </a:rPr>
                  <a:t>Similarly, the grayscale dilation of </a:t>
                </a:r>
                <a:r>
                  <a:rPr lang="en-US" altLang="zh-C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dirty="0">
                    <a:solidFill>
                      <a:prstClr val="black"/>
                    </a:solidFill>
                    <a:cs typeface="+mn-cs"/>
                  </a:rPr>
                  <a:t> by a flat structuring element </a:t>
                </a:r>
                <a:r>
                  <a:rPr lang="en-US" altLang="zh-C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dirty="0">
                    <a:solidFill>
                      <a:prstClr val="black"/>
                    </a:solidFill>
                    <a:cs typeface="+mn-cs"/>
                  </a:rPr>
                  <a:t> at any location 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altLang="zh-CN" dirty="0">
                    <a:solidFill>
                      <a:prstClr val="black"/>
                    </a:solidFill>
                    <a:cs typeface="+mn-cs"/>
                  </a:rPr>
                  <a:t>is defined as the maximum value of the image in the window spanned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cs typeface="+mn-cs"/>
                  </a:rPr>
                  <a:t> when the origin of </a:t>
                </a:r>
                <a:r>
                  <a:rPr lang="en-US" altLang="zh-CN" i="1" dirty="0">
                    <a:solidFill>
                      <a:prstClr val="black"/>
                    </a:solidFill>
                    <a:cs typeface="+mn-cs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zh-CN" i="1" dirty="0">
                    <a:solidFill>
                      <a:prstClr val="black"/>
                    </a:solidFill>
                    <a:cs typeface="+mn-cs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cs typeface="+mn-cs"/>
                  </a:rPr>
                  <a:t>is at 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</a:t>
                </a:r>
              </a:p>
              <a:p>
                <a:pPr marL="342900" lvl="0" indent="-342900" fontAlgn="base">
                  <a:lnSpc>
                    <a:spcPct val="150000"/>
                  </a:lnSpc>
                  <a:spcBef>
                    <a:spcPts val="1200"/>
                  </a:spcBef>
                  <a:spcAft>
                    <a:spcPct val="0"/>
                  </a:spcAft>
                  <a:buClr>
                    <a:srgbClr val="2E75B5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prstClr val="black"/>
                    </a:solidFill>
                    <a:cs typeface="+mn-cs"/>
                  </a:rPr>
                  <a:t>In equation form:</a:t>
                </a:r>
              </a:p>
              <a:p>
                <a:pPr lvl="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altLang="zh-CN" i="1" dirty="0" err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lang="en-US" altLang="zh-CN" i="1" dirty="0" err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⊕</m:t>
                      </m:r>
                      <m:r>
                        <a:rPr lang="en-US" altLang="zh-CN" i="1" dirty="0" err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](</m:t>
                      </m:r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)= </m:t>
                      </m:r>
                      <m:func>
                        <m:funcPr>
                          <m:ctrlP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, </m:t>
                              </m:r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)∈</m:t>
                              </m:r>
                              <m:acc>
                                <m:accPr>
                                  <m:chr m:val="̂"/>
                                  <m:ctrlPr>
                                    <a:rPr lang="zh-CN" altLang="en-US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 {</m:t>
                          </m:r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)}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05" r="-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 (cont…)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>
          <a:xfrm>
            <a:off x="550006" y="1236344"/>
            <a:ext cx="11235593" cy="527529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The key equation for region filling is:</a:t>
            </a:r>
          </a:p>
          <a:p>
            <a:pPr marL="0" indent="0" eaLnBrk="1" hangingPunct="1">
              <a:lnSpc>
                <a:spcPct val="150000"/>
              </a:lnSpc>
            </a:pPr>
            <a:endParaRPr lang="en-IE" altLang="zh-CN" sz="4400" dirty="0">
              <a:ea typeface="宋体" panose="02010600030101010101" pitchFamily="2" charset="-122"/>
            </a:endParaRPr>
          </a:p>
          <a:p>
            <a:pPr marL="0" indent="0" algn="just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Where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IE" altLang="zh-CN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IE" altLang="zh-CN" dirty="0">
                <a:ea typeface="宋体" panose="02010600030101010101" pitchFamily="2" charset="-122"/>
              </a:rPr>
              <a:t> is the starting point inside the boundary,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IE" altLang="zh-CN" dirty="0">
                <a:ea typeface="宋体" panose="02010600030101010101" pitchFamily="2" charset="-122"/>
              </a:rPr>
              <a:t> is a simple structuring element and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IE" altLang="zh-CN" i="1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IE" altLang="zh-CN" dirty="0">
                <a:ea typeface="宋体" panose="02010600030101010101" pitchFamily="2" charset="-122"/>
              </a:rPr>
              <a:t> is the complement of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  <a:endParaRPr lang="en-IE" altLang="zh-CN" dirty="0"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This equation is applied repeatedly until: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                                                    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E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IE" altLang="zh-CN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IE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IE" altLang="zh-CN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IE" altLang="zh-CN" baseline="-25000" dirty="0">
                <a:ea typeface="宋体" panose="02010600030101010101" pitchFamily="2" charset="-122"/>
              </a:rPr>
              <a:t>.</a:t>
            </a:r>
            <a:endParaRPr lang="en-IE" altLang="zh-CN" dirty="0"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Finally the result is </a:t>
            </a:r>
            <a:r>
              <a:rPr lang="en-IE" altLang="zh-CN" dirty="0" err="1">
                <a:ea typeface="宋体" panose="02010600030101010101" pitchFamily="2" charset="-122"/>
              </a:rPr>
              <a:t>unioned</a:t>
            </a:r>
            <a:r>
              <a:rPr lang="en-IE" altLang="zh-CN" dirty="0">
                <a:ea typeface="宋体" panose="02010600030101010101" pitchFamily="2" charset="-122"/>
              </a:rPr>
              <a:t> with the original boundary: </a:t>
            </a:r>
            <a:r>
              <a:rPr lang="en-IE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IE" altLang="zh-CN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IE" altLang="zh-CN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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IE" altLang="zh-CN" dirty="0">
                <a:ea typeface="宋体" panose="02010600030101010101" pitchFamily="2" charset="-122"/>
                <a:sym typeface="Symbol" panose="05050102010706020507" pitchFamily="18" charset="2"/>
              </a:rPr>
              <a:t>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15363" name="Object 7"/>
          <p:cNvGraphicFramePr>
            <a:graphicFrameLocks noChangeAspect="1"/>
          </p:cNvGraphicFramePr>
          <p:nvPr/>
        </p:nvGraphicFramePr>
        <p:xfrm>
          <a:off x="3546764" y="2229713"/>
          <a:ext cx="5174315" cy="55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5" name="公式" r:id="rId4" imgW="2235200" imgH="241300" progId="Equation.3">
                  <p:embed/>
                </p:oleObj>
              </mc:Choice>
              <mc:Fallback>
                <p:oleObj name="公式" r:id="rId4" imgW="2235200" imgH="241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6764" y="2229713"/>
                        <a:ext cx="5174315" cy="55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Grayscale Erosion and Dilation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70</a:t>
            </a:fld>
            <a:endParaRPr lang="en-US" dirty="0"/>
          </a:p>
        </p:txBody>
      </p:sp>
      <p:sp>
        <p:nvSpPr>
          <p:cNvPr id="126978" name="文本框 6"/>
          <p:cNvSpPr txBox="1">
            <a:spLocks noChangeArrowheads="1"/>
          </p:cNvSpPr>
          <p:nvPr/>
        </p:nvSpPr>
        <p:spPr bwMode="auto">
          <a:xfrm>
            <a:off x="1639889" y="5466494"/>
            <a:ext cx="2289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a) Gray image </a:t>
            </a:r>
            <a:r>
              <a:rPr lang="en-US" altLang="zh-CN" i="1" dirty="0">
                <a:latin typeface="Arial" panose="020B0604020202020204" pitchFamily="34" charset="0"/>
              </a:rPr>
              <a:t>f</a:t>
            </a:r>
            <a:endParaRPr lang="zh-CN" altLang="en-US" i="1" dirty="0">
              <a:latin typeface="Arial" panose="020B0604020202020204" pitchFamily="34" charset="0"/>
            </a:endParaRPr>
          </a:p>
        </p:txBody>
      </p:sp>
      <p:sp>
        <p:nvSpPr>
          <p:cNvPr id="127017" name="文本框 2"/>
          <p:cNvSpPr txBox="1">
            <a:spLocks noChangeArrowheads="1"/>
          </p:cNvSpPr>
          <p:nvPr/>
        </p:nvSpPr>
        <p:spPr bwMode="auto">
          <a:xfrm>
            <a:off x="4853652" y="2559025"/>
            <a:ext cx="3383698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Find the maximum value of the image in the neighbor region.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251147"/>
              </p:ext>
            </p:extLst>
          </p:nvPr>
        </p:nvGraphicFramePr>
        <p:xfrm>
          <a:off x="5720931" y="3829589"/>
          <a:ext cx="1438032" cy="142433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79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7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65" marR="91465" marT="45699" marB="456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65" marR="91465" marT="45699" marB="456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65" marR="91465" marT="45699" marB="4569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7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65" marR="91465" marT="45699" marB="456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65" marR="91465" marT="45699" marB="456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65" marR="91465" marT="45699" marB="4569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7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65" marR="91465" marT="45699" marB="456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65" marR="91465" marT="45699" marB="456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65" marR="91465" marT="45699" marB="4569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文本框 6"/>
          <p:cNvSpPr txBox="1">
            <a:spLocks noChangeArrowheads="1"/>
          </p:cNvSpPr>
          <p:nvPr/>
        </p:nvSpPr>
        <p:spPr bwMode="auto">
          <a:xfrm>
            <a:off x="5467189" y="5466494"/>
            <a:ext cx="2289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b) SE </a:t>
            </a:r>
            <a:r>
              <a:rPr lang="en-US" altLang="zh-CN" i="1" dirty="0">
                <a:latin typeface="Arial" panose="020B0604020202020204" pitchFamily="34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</a:rPr>
              <a:t> 3X3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513071"/>
              </p:ext>
            </p:extLst>
          </p:nvPr>
        </p:nvGraphicFramePr>
        <p:xfrm>
          <a:off x="8002453" y="1662570"/>
          <a:ext cx="3600450" cy="36004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20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249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249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249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194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194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249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249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249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235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218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249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249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249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248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248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246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246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248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248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246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246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240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文本框 6"/>
          <p:cNvSpPr txBox="1">
            <a:spLocks noChangeArrowheads="1"/>
          </p:cNvSpPr>
          <p:nvPr/>
        </p:nvSpPr>
        <p:spPr bwMode="auto">
          <a:xfrm>
            <a:off x="9076331" y="5466494"/>
            <a:ext cx="2289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c) Dilation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122370"/>
              </p:ext>
            </p:extLst>
          </p:nvPr>
        </p:nvGraphicFramePr>
        <p:xfrm>
          <a:off x="899063" y="1647071"/>
          <a:ext cx="3600450" cy="36004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20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41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37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168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194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72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249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108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191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141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246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235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218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101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246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203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240</a:t>
                      </a:r>
                      <a:endParaRPr lang="zh-CN" altLang="en-US" sz="1800" dirty="0"/>
                    </a:p>
                  </a:txBody>
                  <a:tcPr marL="91451" marR="91451" marT="45726" marB="45726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168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248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205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246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174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</a:t>
                      </a:r>
                      <a:endParaRPr lang="zh-CN" altLang="en-US" sz="1800" dirty="0"/>
                    </a:p>
                  </a:txBody>
                  <a:tcPr marL="91451" marR="91451" marT="45726" marB="4572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Grayscale Erosion and Dilation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9026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ea typeface="宋体" panose="02010600030101010101" pitchFamily="2" charset="-122"/>
              </a:rPr>
              <a:t>Matlab</a:t>
            </a:r>
            <a:r>
              <a:rPr lang="en-US" altLang="zh-CN" dirty="0">
                <a:ea typeface="宋体" panose="02010600030101010101" pitchFamily="2" charset="-122"/>
              </a:rPr>
              <a:t> coding: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71</a:t>
            </a:fld>
            <a:endParaRPr lang="en-US" dirty="0"/>
          </a:p>
        </p:txBody>
      </p:sp>
      <p:sp>
        <p:nvSpPr>
          <p:cNvPr id="129027" name="文本框 3"/>
          <p:cNvSpPr txBox="1">
            <a:spLocks noChangeArrowheads="1"/>
          </p:cNvSpPr>
          <p:nvPr/>
        </p:nvSpPr>
        <p:spPr bwMode="auto">
          <a:xfrm>
            <a:off x="594452" y="1856336"/>
            <a:ext cx="7844151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img</a:t>
            </a:r>
            <a:r>
              <a:rPr lang="en-US" altLang="zh-CN" dirty="0"/>
              <a:t> = </a:t>
            </a:r>
            <a:r>
              <a:rPr lang="en-US" altLang="zh-CN" dirty="0" err="1"/>
              <a:t>imread</a:t>
            </a:r>
            <a:r>
              <a:rPr lang="en-US" altLang="zh-CN" dirty="0"/>
              <a:t>(</a:t>
            </a:r>
            <a:r>
              <a:rPr lang="en-US" altLang="zh-CN" dirty="0" err="1"/>
              <a:t>img_path</a:t>
            </a:r>
            <a:r>
              <a:rPr lang="en-US" altLang="zh-CN" dirty="0"/>
              <a:t>);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 = </a:t>
            </a:r>
            <a:r>
              <a:rPr lang="en-US" altLang="zh-CN" dirty="0" err="1"/>
              <a:t>strel</a:t>
            </a:r>
            <a:r>
              <a:rPr lang="en-US" altLang="zh-CN" dirty="0"/>
              <a:t>('disk', 2);</a:t>
            </a:r>
          </a:p>
          <a:p>
            <a:pPr>
              <a:lnSpc>
                <a:spcPct val="150000"/>
              </a:lnSpc>
            </a:pPr>
            <a:r>
              <a:rPr lang="en-US" altLang="zh-CN" dirty="0" err="1"/>
              <a:t>img_dilate</a:t>
            </a:r>
            <a:r>
              <a:rPr lang="en-US" altLang="zh-CN" dirty="0"/>
              <a:t> = </a:t>
            </a:r>
            <a:r>
              <a:rPr lang="en-US" altLang="zh-CN" dirty="0" err="1"/>
              <a:t>imdilate</a:t>
            </a:r>
            <a:r>
              <a:rPr lang="en-US" altLang="zh-CN" dirty="0"/>
              <a:t>(</a:t>
            </a:r>
            <a:r>
              <a:rPr lang="en-US" altLang="zh-CN" dirty="0" err="1"/>
              <a:t>img,s</a:t>
            </a:r>
            <a:r>
              <a:rPr lang="en-US" altLang="zh-CN" dirty="0"/>
              <a:t>);</a:t>
            </a:r>
          </a:p>
          <a:p>
            <a:pPr>
              <a:lnSpc>
                <a:spcPct val="150000"/>
              </a:lnSpc>
            </a:pPr>
            <a:r>
              <a:rPr lang="pt-BR" altLang="zh-CN" dirty="0"/>
              <a:t>img_erode = imerode(img,s);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subplot(131),</a:t>
            </a:r>
            <a:r>
              <a:rPr lang="en-US" altLang="zh-CN" dirty="0" err="1"/>
              <a:t>imshow</a:t>
            </a:r>
            <a:r>
              <a:rPr lang="en-US" altLang="zh-CN" dirty="0"/>
              <a:t>(</a:t>
            </a:r>
            <a:r>
              <a:rPr lang="en-US" altLang="zh-CN" dirty="0" err="1"/>
              <a:t>img</a:t>
            </a:r>
            <a:r>
              <a:rPr lang="en-US" altLang="zh-CN" dirty="0"/>
              <a:t>),</a:t>
            </a:r>
            <a:r>
              <a:rPr lang="en-US" altLang="zh-CN" dirty="0" err="1"/>
              <a:t>xlabel</a:t>
            </a:r>
            <a:r>
              <a:rPr lang="en-US" altLang="zh-CN" dirty="0"/>
              <a:t>('Original')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subplot(132),</a:t>
            </a:r>
            <a:r>
              <a:rPr lang="en-US" altLang="zh-CN" dirty="0" err="1"/>
              <a:t>imshow</a:t>
            </a:r>
            <a:r>
              <a:rPr lang="en-US" altLang="zh-CN" dirty="0"/>
              <a:t>(</a:t>
            </a:r>
            <a:r>
              <a:rPr lang="en-US" altLang="zh-CN" dirty="0" err="1"/>
              <a:t>img_erode</a:t>
            </a:r>
            <a:r>
              <a:rPr lang="en-US" altLang="zh-CN" dirty="0"/>
              <a:t>),</a:t>
            </a:r>
            <a:r>
              <a:rPr lang="en-US" altLang="zh-CN" dirty="0" err="1"/>
              <a:t>xlabel</a:t>
            </a:r>
            <a:r>
              <a:rPr lang="en-US" altLang="zh-CN" dirty="0"/>
              <a:t>('Erosion')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subplot(133),</a:t>
            </a:r>
            <a:r>
              <a:rPr lang="en-US" altLang="zh-CN" dirty="0" err="1"/>
              <a:t>imshow</a:t>
            </a:r>
            <a:r>
              <a:rPr lang="en-US" altLang="zh-CN" dirty="0"/>
              <a:t>(</a:t>
            </a:r>
            <a:r>
              <a:rPr lang="en-US" altLang="zh-CN" dirty="0" err="1"/>
              <a:t>img_dilate</a:t>
            </a:r>
            <a:r>
              <a:rPr lang="en-US" altLang="zh-CN" dirty="0"/>
              <a:t>),</a:t>
            </a:r>
            <a:r>
              <a:rPr lang="en-US" altLang="zh-CN" dirty="0" err="1"/>
              <a:t>xlabel</a:t>
            </a:r>
            <a:r>
              <a:rPr lang="en-US" altLang="zh-CN" dirty="0"/>
              <a:t>('Dilation')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Grayscale Erosion and Dilation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72</a:t>
            </a:fld>
            <a:endParaRPr lang="en-US" dirty="0"/>
          </a:p>
        </p:txBody>
      </p:sp>
      <p:pic>
        <p:nvPicPr>
          <p:cNvPr id="130050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96" y="1116959"/>
            <a:ext cx="9564740" cy="314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00" y="4365980"/>
            <a:ext cx="10114931" cy="242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Grayscale Erosion and Dilation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73</a:t>
            </a:fld>
            <a:endParaRPr lang="en-US" dirty="0"/>
          </a:p>
        </p:txBody>
      </p:sp>
      <p:pic>
        <p:nvPicPr>
          <p:cNvPr id="132098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54" y="1415230"/>
            <a:ext cx="10273759" cy="4935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Grayscale Erosion and Dilation</a:t>
            </a:r>
          </a:p>
        </p:txBody>
      </p:sp>
      <p:sp>
        <p:nvSpPr>
          <p:cNvPr id="133122" name="Rectangle 3"/>
          <p:cNvSpPr>
            <a:spLocks noGrp="1" noChangeArrowheads="1"/>
          </p:cNvSpPr>
          <p:nvPr>
            <p:ph idx="1"/>
          </p:nvPr>
        </p:nvSpPr>
        <p:spPr>
          <a:xfrm>
            <a:off x="1649537" y="5326565"/>
            <a:ext cx="8722446" cy="1455447"/>
          </a:xfrm>
        </p:spPr>
        <p:txBody>
          <a:bodyPr>
            <a:normAutofit/>
          </a:bodyPr>
          <a:lstStyle/>
          <a:p>
            <a:pPr marL="514350" indent="-514350" algn="just" eaLnBrk="1" hangingPunct="1">
              <a:lnSpc>
                <a:spcPct val="90000"/>
              </a:lnSpc>
              <a:buFontTx/>
              <a:buAutoNum type="alphaLcParenBoth"/>
            </a:pPr>
            <a:r>
              <a:rPr lang="en-US" altLang="zh-CN" sz="2000" dirty="0">
                <a:ea typeface="宋体" panose="02010600030101010101" pitchFamily="2" charset="-122"/>
              </a:rPr>
              <a:t>Gray-scale X-ray image of size 448 425 × pixels. </a:t>
            </a:r>
          </a:p>
          <a:p>
            <a:pPr marL="514350" indent="-514350" algn="just" eaLnBrk="1" hangingPunct="1">
              <a:lnSpc>
                <a:spcPct val="90000"/>
              </a:lnSpc>
              <a:buFontTx/>
              <a:buAutoNum type="alphaLcParenBoth"/>
            </a:pPr>
            <a:r>
              <a:rPr lang="en-US" altLang="zh-CN" sz="2000" dirty="0">
                <a:ea typeface="宋体" panose="02010600030101010101" pitchFamily="2" charset="-122"/>
              </a:rPr>
              <a:t>Erosion using a flat disk SE with a radius of 2 pixels. </a:t>
            </a:r>
          </a:p>
          <a:p>
            <a:pPr marL="514350" indent="-514350" algn="just" eaLnBrk="1" hangingPunct="1">
              <a:lnSpc>
                <a:spcPct val="90000"/>
              </a:lnSpc>
              <a:buFontTx/>
              <a:buAutoNum type="alphaLcParenBoth"/>
            </a:pPr>
            <a:r>
              <a:rPr lang="en-US" altLang="zh-CN" sz="2000" dirty="0">
                <a:ea typeface="宋体" panose="02010600030101010101" pitchFamily="2" charset="-122"/>
              </a:rPr>
              <a:t>Dilation using the same SE. (Original image courtesy of </a:t>
            </a:r>
            <a:r>
              <a:rPr lang="en-US" altLang="zh-CN" sz="2000" dirty="0" err="1">
                <a:ea typeface="宋体" panose="02010600030101010101" pitchFamily="2" charset="-122"/>
              </a:rPr>
              <a:t>Lixi</a:t>
            </a:r>
            <a:r>
              <a:rPr lang="en-US" altLang="zh-CN" sz="2000" dirty="0">
                <a:ea typeface="宋体" panose="02010600030101010101" pitchFamily="2" charset="-122"/>
              </a:rPr>
              <a:t>, Inc.)</a:t>
            </a:r>
            <a:endParaRPr lang="en-IE" altLang="zh-CN" sz="2000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74</a:t>
            </a:fld>
            <a:endParaRPr lang="en-US" dirty="0"/>
          </a:p>
        </p:txBody>
      </p:sp>
      <p:pic>
        <p:nvPicPr>
          <p:cNvPr id="133123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79" y="1171314"/>
            <a:ext cx="11166441" cy="406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Grayscale Erosion and Dilation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idx="1"/>
          </p:nvPr>
        </p:nvSpPr>
        <p:spPr>
          <a:xfrm>
            <a:off x="602517" y="5420880"/>
            <a:ext cx="10986963" cy="935470"/>
          </a:xfrm>
        </p:spPr>
        <p:txBody>
          <a:bodyPr/>
          <a:lstStyle/>
          <a:p>
            <a:pPr marL="0" indent="0" algn="just" eaLnBrk="1" hangingPunct="1">
              <a:lnSpc>
                <a:spcPct val="120000"/>
              </a:lnSpc>
              <a:defRPr/>
            </a:pPr>
            <a:r>
              <a:rPr lang="en-US" altLang="zh-CN" sz="2000" noProof="1">
                <a:ea typeface="宋体" panose="02010600030101010101" pitchFamily="2" charset="-122"/>
              </a:rPr>
              <a:t>The eroded grayscale image b) was darker than the original a), that the sizes of bright features were reduced, and that the sizes of dark features is increased.</a:t>
            </a:r>
          </a:p>
          <a:p>
            <a:pPr marL="514350" indent="-514350" algn="just" eaLnBrk="1" hangingPunct="1">
              <a:lnSpc>
                <a:spcPct val="90000"/>
              </a:lnSpc>
              <a:buFontTx/>
              <a:buAutoNum type="alphaLcParenBoth"/>
              <a:defRPr/>
            </a:pPr>
            <a:endParaRPr lang="en-IE" altLang="zh-CN" sz="2400" noProof="1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75</a:t>
            </a:fld>
            <a:endParaRPr lang="en-US" dirty="0"/>
          </a:p>
        </p:txBody>
      </p:sp>
      <p:pic>
        <p:nvPicPr>
          <p:cNvPr id="6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79" y="1171314"/>
            <a:ext cx="11166441" cy="406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Grayscale Erosion and Dilation</a:t>
            </a:r>
          </a:p>
        </p:txBody>
      </p:sp>
      <p:sp>
        <p:nvSpPr>
          <p:cNvPr id="137218" name="Rectangle 3"/>
          <p:cNvSpPr>
            <a:spLocks noGrp="1" noChangeArrowheads="1"/>
          </p:cNvSpPr>
          <p:nvPr>
            <p:ph idx="1"/>
          </p:nvPr>
        </p:nvSpPr>
        <p:spPr>
          <a:xfrm>
            <a:off x="613519" y="5180704"/>
            <a:ext cx="10909472" cy="1565328"/>
          </a:xfrm>
        </p:spPr>
        <p:txBody>
          <a:bodyPr>
            <a:normAutofit/>
          </a:bodyPr>
          <a:lstStyle/>
          <a:p>
            <a:pPr marL="342900" indent="-342900" algn="just" eaLnBrk="1" hangingPunct="1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000" dirty="0">
                <a:ea typeface="宋体" panose="02010600030101010101" pitchFamily="2" charset="-122"/>
              </a:rPr>
              <a:t>The effects of c) are the opposite of using erosion. The bright features were thickened and the intensities of the darker features were reduced. </a:t>
            </a:r>
          </a:p>
          <a:p>
            <a:pPr marL="342900" indent="-342900" algn="just" eaLnBrk="1" hangingPunct="1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000" dirty="0">
                <a:ea typeface="宋体" panose="02010600030101010101" pitchFamily="2" charset="-122"/>
              </a:rPr>
              <a:t>The sizes of the dark dots in c) were reduced as a result of dilation.</a:t>
            </a:r>
            <a:endParaRPr lang="en-IE" altLang="zh-CN" sz="2000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76</a:t>
            </a:fld>
            <a:endParaRPr lang="en-US" dirty="0"/>
          </a:p>
        </p:txBody>
      </p:sp>
      <p:pic>
        <p:nvPicPr>
          <p:cNvPr id="6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79" y="1117070"/>
            <a:ext cx="11166441" cy="406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Grayscale Erosion and Dilation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08001" y="1181493"/>
                <a:ext cx="11277600" cy="3997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Nonflat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SEs have grayscale values that vary over their domain of definition.</a:t>
                </a:r>
                <a:r>
                  <a:rPr lang="en-US" altLang="zh-CN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erosion of image </a:t>
                </a:r>
                <a:r>
                  <a:rPr lang="en-US" altLang="zh-CN" i="1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zh-CN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by a </a:t>
                </a:r>
                <a:r>
                  <a:rPr lang="en-U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nonflat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defined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i="1" dirty="0" err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㊀</m:t>
                      </m:r>
                      <m:r>
                        <a:rPr lang="en-US" altLang="zh-C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err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](</m:t>
                      </m:r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func>
                        <m:funcPr>
                          <m:ctrlP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{</m:t>
                          </m:r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)}</m:t>
                          </m:r>
                        </m:e>
                      </m:func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Dilation using a </a:t>
                </a:r>
                <a:r>
                  <a:rPr lang="en-U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nonflat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SE is defined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i="1" dirty="0" err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 dirty="0" err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err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](</m:t>
                      </m:r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unc>
                        <m:funcPr>
                          <m:ctrlP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{</m:t>
                          </m:r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)}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1" y="1181493"/>
                <a:ext cx="11277600" cy="3997954"/>
              </a:xfrm>
              <a:prstGeom prst="rect">
                <a:avLst/>
              </a:prstGeom>
              <a:blipFill>
                <a:blip r:embed="rId3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Summary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957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IE" altLang="zh-CN" noProof="1">
                <a:ea typeface="宋体" panose="02010600030101010101" pitchFamily="2" charset="-122"/>
              </a:rPr>
              <a:t>We learn some interesting morphological algorithms, such as: </a:t>
            </a:r>
          </a:p>
          <a:p>
            <a:pPr marL="827405" lvl="1">
              <a:lnSpc>
                <a:spcPct val="120000"/>
              </a:lnSpc>
            </a:pPr>
            <a:r>
              <a:rPr lang="en-IE" altLang="zh-CN" noProof="1">
                <a:ea typeface="宋体" panose="02010600030101010101" pitchFamily="2" charset="-122"/>
                <a:cs typeface="+mn-ea"/>
              </a:rPr>
              <a:t>Boundary extraction</a:t>
            </a:r>
          </a:p>
          <a:p>
            <a:pPr marL="827405" lvl="1">
              <a:lnSpc>
                <a:spcPct val="120000"/>
              </a:lnSpc>
            </a:pPr>
            <a:r>
              <a:rPr lang="en-IE" altLang="zh-CN" noProof="1">
                <a:ea typeface="宋体" panose="02010600030101010101" pitchFamily="2" charset="-122"/>
                <a:cs typeface="+mn-ea"/>
              </a:rPr>
              <a:t>Region filling</a:t>
            </a:r>
          </a:p>
          <a:p>
            <a:pPr marL="827405" lvl="1">
              <a:lnSpc>
                <a:spcPct val="120000"/>
              </a:lnSpc>
            </a:pPr>
            <a:r>
              <a:rPr lang="en-US" altLang="zh-CN" noProof="1">
                <a:ea typeface="宋体" panose="02010600030101010101" pitchFamily="2" charset="-122"/>
                <a:cs typeface="+mn-ea"/>
              </a:rPr>
              <a:t>Extraction of connected components</a:t>
            </a:r>
          </a:p>
          <a:p>
            <a:pPr marL="827405" lvl="1">
              <a:lnSpc>
                <a:spcPct val="120000"/>
              </a:lnSpc>
            </a:pPr>
            <a:r>
              <a:rPr lang="en-US" altLang="zh-CN" noProof="1">
                <a:ea typeface="宋体" panose="02010600030101010101" pitchFamily="2" charset="-122"/>
                <a:cs typeface="+mn-ea"/>
              </a:rPr>
              <a:t>Convex Hull</a:t>
            </a:r>
          </a:p>
          <a:p>
            <a:pPr marL="827405" lvl="1">
              <a:lnSpc>
                <a:spcPct val="120000"/>
              </a:lnSpc>
            </a:pPr>
            <a:r>
              <a:rPr lang="en-US" altLang="zh-CN" noProof="1">
                <a:ea typeface="宋体" panose="02010600030101010101" pitchFamily="2" charset="-122"/>
                <a:cs typeface="+mn-ea"/>
              </a:rPr>
              <a:t>Thinning/thickening</a:t>
            </a:r>
          </a:p>
          <a:p>
            <a:pPr marL="827405" lvl="1">
              <a:lnSpc>
                <a:spcPct val="120000"/>
              </a:lnSpc>
            </a:pPr>
            <a:r>
              <a:rPr lang="en-US" altLang="zh-CN" noProof="1">
                <a:ea typeface="宋体" panose="02010600030101010101" pitchFamily="2" charset="-122"/>
                <a:cs typeface="+mn-ea"/>
              </a:rPr>
              <a:t>Skeletons</a:t>
            </a:r>
          </a:p>
          <a:p>
            <a:pPr marL="0" lvl="1">
              <a:lnSpc>
                <a:spcPct val="120000"/>
              </a:lnSpc>
              <a:buNone/>
            </a:pPr>
            <a:endParaRPr lang="en-US" altLang="zh-CN" noProof="1">
              <a:ea typeface="宋体" panose="02010600030101010101" pitchFamily="2" charset="-122"/>
              <a:sym typeface="+mn-ea"/>
            </a:endParaRPr>
          </a:p>
          <a:p>
            <a:pPr marL="0" lvl="1">
              <a:lnSpc>
                <a:spcPct val="120000"/>
              </a:lnSpc>
              <a:buNone/>
            </a:pPr>
            <a:r>
              <a:rPr lang="en-US" altLang="zh-CN" noProof="1">
                <a:ea typeface="宋体" panose="02010600030101010101" pitchFamily="2" charset="-122"/>
                <a:sym typeface="+mn-ea"/>
              </a:rPr>
              <a:t>Then</a:t>
            </a:r>
            <a:r>
              <a:rPr lang="zh-CN" altLang="en-US" noProof="1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noProof="1">
                <a:ea typeface="宋体" panose="02010600030101010101" pitchFamily="2" charset="-122"/>
                <a:sym typeface="+mn-ea"/>
              </a:rPr>
              <a:t>We learn the Grayscale Morphology methods.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32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 Step By Step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6210547" y="11509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lum bright="-48000" contras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09" t="14377" r="3600" b="66693"/>
          <a:stretch>
            <a:fillRect/>
          </a:stretch>
        </p:blipFill>
        <p:spPr bwMode="auto">
          <a:xfrm>
            <a:off x="5370760" y="5691188"/>
            <a:ext cx="1181100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组合 14"/>
          <p:cNvGrpSpPr/>
          <p:nvPr/>
        </p:nvGrpSpPr>
        <p:grpSpPr bwMode="auto">
          <a:xfrm>
            <a:off x="2859335" y="2698750"/>
            <a:ext cx="3321050" cy="1655763"/>
            <a:chOff x="1354238" y="3020992"/>
            <a:chExt cx="2930480" cy="1309769"/>
          </a:xfrm>
        </p:grpSpPr>
        <p:cxnSp>
          <p:nvCxnSpPr>
            <p:cNvPr id="15" name="直接箭头连接符 12"/>
            <p:cNvCxnSpPr>
              <a:cxnSpLocks noChangeShapeType="1"/>
            </p:cNvCxnSpPr>
            <p:nvPr/>
          </p:nvCxnSpPr>
          <p:spPr bwMode="auto">
            <a:xfrm rot="10800000">
              <a:off x="1354238" y="3020992"/>
              <a:ext cx="2465413" cy="567608"/>
            </a:xfrm>
            <a:prstGeom prst="straightConnector1">
              <a:avLst/>
            </a:prstGeom>
            <a:noFill/>
            <a:ln w="15875">
              <a:solidFill>
                <a:srgbClr val="FF0000"/>
              </a:solidFill>
              <a:round/>
              <a:tailEnd type="arrow" w="med" len="med"/>
            </a:ln>
            <a:effectLst>
              <a:outerShdw dist="35921" dir="2700000" algn="ctr" rotWithShape="0">
                <a:srgbClr val="99CC0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TextBox 13"/>
            <p:cNvSpPr txBox="1">
              <a:spLocks noChangeArrowheads="1"/>
            </p:cNvSpPr>
            <p:nvPr/>
          </p:nvSpPr>
          <p:spPr bwMode="auto">
            <a:xfrm>
              <a:off x="3553428" y="3622875"/>
              <a:ext cx="73129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Start </a:t>
              </a:r>
            </a:p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point</a:t>
              </a: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19" name="Group 286"/>
          <p:cNvGraphicFramePr>
            <a:graphicFrameLocks noGrp="1"/>
          </p:cNvGraphicFramePr>
          <p:nvPr/>
        </p:nvGraphicFramePr>
        <p:xfrm>
          <a:off x="1702047" y="1311275"/>
          <a:ext cx="3519488" cy="5207000"/>
        </p:xfrm>
        <a:graphic>
          <a:graphicData uri="http://schemas.openxmlformats.org/drawingml/2006/table">
            <a:tbl>
              <a:tblPr/>
              <a:tblGrid>
                <a:gridCol w="503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90000" marR="9000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0" name="Group 286"/>
          <p:cNvGraphicFramePr>
            <a:graphicFrameLocks noGrp="1"/>
          </p:cNvGraphicFramePr>
          <p:nvPr/>
        </p:nvGraphicFramePr>
        <p:xfrm>
          <a:off x="6678860" y="1333500"/>
          <a:ext cx="3519486" cy="5207000"/>
        </p:xfrm>
        <a:graphic>
          <a:graphicData uri="http://schemas.openxmlformats.org/drawingml/2006/table">
            <a:tbl>
              <a:tblPr/>
              <a:tblGrid>
                <a:gridCol w="503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0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35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2400" b="0" i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20" marR="90020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Region Filling Step By Step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53911" y="1333500"/>
            <a:ext cx="4038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en-IE" altLang="zh-CN" sz="2800" kern="0">
              <a:ea typeface="宋体" panose="02010600030101010101" pitchFamily="2" charset="-122"/>
            </a:endParaRPr>
          </a:p>
          <a:p>
            <a:pPr marL="0" indent="0" eaLnBrk="1" hangingPunct="1"/>
            <a:endParaRPr lang="zh-CN" altLang="en-US" sz="2800" kern="0">
              <a:ea typeface="宋体" panose="02010600030101010101" pitchFamily="2" charset="-122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6136986" y="1252538"/>
            <a:ext cx="0" cy="56054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0" name="Group 190"/>
          <p:cNvGraphicFramePr/>
          <p:nvPr/>
        </p:nvGraphicFramePr>
        <p:xfrm>
          <a:off x="6883111" y="1462088"/>
          <a:ext cx="3505200" cy="5207000"/>
        </p:xfrm>
        <a:graphic>
          <a:graphicData uri="http://schemas.openxmlformats.org/drawingml/2006/table">
            <a:tbl>
              <a:tblPr/>
              <a:tblGrid>
                <a:gridCol w="50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1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15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1" name="Group 188"/>
          <p:cNvGraphicFramePr/>
          <p:nvPr/>
        </p:nvGraphicFramePr>
        <p:xfrm>
          <a:off x="1896774" y="1463675"/>
          <a:ext cx="3492501" cy="5207000"/>
        </p:xfrm>
        <a:graphic>
          <a:graphicData uri="http://schemas.openxmlformats.org/drawingml/2006/table">
            <a:tbl>
              <a:tblPr/>
              <a:tblGrid>
                <a:gridCol w="499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97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69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97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89982" marR="8998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982" marR="89982" marT="46835" marB="468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4316452-bd4a-4cdf-9e37-841f94983f9c"/>
  <p:tag name="COMMONDATA" val="eyJoZGlkIjoiOWI3MDU4NDA2Zjc2M2U3NWFlNDk0NWE0Y2M2NmI3MW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主题模板">
  <a:themeElements>
    <a:clrScheme name="自定义 5">
      <a:dk1>
        <a:sysClr val="windowText" lastClr="000000"/>
      </a:dk1>
      <a:lt1>
        <a:srgbClr val="FFFFFF"/>
      </a:lt1>
      <a:dk2>
        <a:srgbClr val="BDD7EE"/>
      </a:dk2>
      <a:lt2>
        <a:srgbClr val="E7E6E6"/>
      </a:lt2>
      <a:accent1>
        <a:srgbClr val="5B9BD5"/>
      </a:accent1>
      <a:accent2>
        <a:srgbClr val="2E75B5"/>
      </a:accent2>
      <a:accent3>
        <a:srgbClr val="2E75B5"/>
      </a:accent3>
      <a:accent4>
        <a:srgbClr val="2E75B5"/>
      </a:accent4>
      <a:accent5>
        <a:srgbClr val="4472C4"/>
      </a:accent5>
      <a:accent6>
        <a:srgbClr val="2E75B5"/>
      </a:accent6>
      <a:hlink>
        <a:srgbClr val="DEEBF6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主题模板</Template>
  <TotalTime>2332</TotalTime>
  <Words>2316</Words>
  <Application>Microsoft Office PowerPoint</Application>
  <PresentationFormat>宽屏</PresentationFormat>
  <Paragraphs>721</Paragraphs>
  <Slides>78</Slides>
  <Notes>56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78</vt:i4>
      </vt:variant>
    </vt:vector>
  </HeadingPairs>
  <TitlesOfParts>
    <vt:vector size="93" baseType="lpstr">
      <vt:lpstr>宋体</vt:lpstr>
      <vt:lpstr>微软雅黑</vt:lpstr>
      <vt:lpstr>Arial</vt:lpstr>
      <vt:lpstr>Calibri</vt:lpstr>
      <vt:lpstr>Calibri Light</vt:lpstr>
      <vt:lpstr>Cambria Math</vt:lpstr>
      <vt:lpstr>Tahoma</vt:lpstr>
      <vt:lpstr>Times New Roman</vt:lpstr>
      <vt:lpstr>Trebuchet MS</vt:lpstr>
      <vt:lpstr>Wingdings</vt:lpstr>
      <vt:lpstr>主题模板</vt:lpstr>
      <vt:lpstr>公式</vt:lpstr>
      <vt:lpstr>Equation.3</vt:lpstr>
      <vt:lpstr>Visio.Drawing.5</vt:lpstr>
      <vt:lpstr>Visio.Drawing.11</vt:lpstr>
      <vt:lpstr>Digital Image Processing Technologies &amp; Applications</vt:lpstr>
      <vt:lpstr>Morphological Algorithms</vt:lpstr>
      <vt:lpstr>Boundary Extraction</vt:lpstr>
      <vt:lpstr>Boundary Extraction Example</vt:lpstr>
      <vt:lpstr>Boundary Extraction Example</vt:lpstr>
      <vt:lpstr>Region Filling</vt:lpstr>
      <vt:lpstr>Region Filling (cont…)</vt:lpstr>
      <vt:lpstr>Region Filling Step By Step</vt:lpstr>
      <vt:lpstr>Region Filling Step By Step</vt:lpstr>
      <vt:lpstr>Region Filling Step By Step</vt:lpstr>
      <vt:lpstr>Region Filling Step By Step</vt:lpstr>
      <vt:lpstr>Region Filling Step By Step</vt:lpstr>
      <vt:lpstr>Region Filling Step By Step</vt:lpstr>
      <vt:lpstr>Region Filling Step By Step</vt:lpstr>
      <vt:lpstr>Region Filling Step By Step</vt:lpstr>
      <vt:lpstr>Region Filling Step By Step</vt:lpstr>
      <vt:lpstr>Region Filling Step By Step</vt:lpstr>
      <vt:lpstr>Region Filling Step By Step</vt:lpstr>
      <vt:lpstr>Region Filling Step By Step</vt:lpstr>
      <vt:lpstr>Region Filling Step By Step</vt:lpstr>
      <vt:lpstr>Region Filling Step By Step</vt:lpstr>
      <vt:lpstr>Region Filling Step By Step</vt:lpstr>
      <vt:lpstr>Region Filling Step By Step</vt:lpstr>
      <vt:lpstr>Region Filling Step By Step</vt:lpstr>
      <vt:lpstr>Region Filling Step By Step</vt:lpstr>
      <vt:lpstr>Region Filling Step By Step</vt:lpstr>
      <vt:lpstr>Region Filling Step By Step</vt:lpstr>
      <vt:lpstr>Region Filling Example</vt:lpstr>
      <vt:lpstr>Extraction of Connected Components</vt:lpstr>
      <vt:lpstr>Extraction of Connected Components</vt:lpstr>
      <vt:lpstr>Extraction of Connected Components</vt:lpstr>
      <vt:lpstr>Extraction of Connected Components</vt:lpstr>
      <vt:lpstr>Extraction of Connected Components</vt:lpstr>
      <vt:lpstr>Extraction of Connected Components</vt:lpstr>
      <vt:lpstr>Extraction of Connected Components</vt:lpstr>
      <vt:lpstr>Extraction of Connected Components</vt:lpstr>
      <vt:lpstr>Extraction of Connected Components</vt:lpstr>
      <vt:lpstr>Extraction of Connected Components</vt:lpstr>
      <vt:lpstr>Extraction of Connected Components</vt:lpstr>
      <vt:lpstr>Extraction of Connected Components</vt:lpstr>
      <vt:lpstr>Extraction of Connected Components</vt:lpstr>
      <vt:lpstr>Extraction of Connected Components</vt:lpstr>
      <vt:lpstr>Convex Hull</vt:lpstr>
      <vt:lpstr>Convex Hull</vt:lpstr>
      <vt:lpstr>Convex Hull</vt:lpstr>
      <vt:lpstr>Convex Hull</vt:lpstr>
      <vt:lpstr>Thinning</vt:lpstr>
      <vt:lpstr>Thinning</vt:lpstr>
      <vt:lpstr>Thinning</vt:lpstr>
      <vt:lpstr>Thinning</vt:lpstr>
      <vt:lpstr>Thinning</vt:lpstr>
      <vt:lpstr>Thinning</vt:lpstr>
      <vt:lpstr>Thinning</vt:lpstr>
      <vt:lpstr>Thinning</vt:lpstr>
      <vt:lpstr>Thinning</vt:lpstr>
      <vt:lpstr>Thickening</vt:lpstr>
      <vt:lpstr>Skeletons</vt:lpstr>
      <vt:lpstr>Skeletons</vt:lpstr>
      <vt:lpstr>Skeletons</vt:lpstr>
      <vt:lpstr>Skeletons</vt:lpstr>
      <vt:lpstr>Grayscale Morphology</vt:lpstr>
      <vt:lpstr>Grayscale Morphology</vt:lpstr>
      <vt:lpstr>Grayscale Morphology</vt:lpstr>
      <vt:lpstr>Grayscale Erosion and Dilation</vt:lpstr>
      <vt:lpstr>Grayscale Erosion and Dilation</vt:lpstr>
      <vt:lpstr>Grayscale Erosion and Dilation</vt:lpstr>
      <vt:lpstr>Grayscale Erosion and Dilation</vt:lpstr>
      <vt:lpstr>Grayscale Erosion and Dilation</vt:lpstr>
      <vt:lpstr>Grayscale Erosion and Dilation</vt:lpstr>
      <vt:lpstr>Grayscale Erosion and Dilation</vt:lpstr>
      <vt:lpstr>Grayscale Erosion and Dilation</vt:lpstr>
      <vt:lpstr>Grayscale Erosion and Dilation</vt:lpstr>
      <vt:lpstr>Grayscale Erosion and Dilation</vt:lpstr>
      <vt:lpstr>Grayscale Erosion and Dilation</vt:lpstr>
      <vt:lpstr>Grayscale Erosion and Dilation</vt:lpstr>
      <vt:lpstr>Grayscale Erosion and Dilation</vt:lpstr>
      <vt:lpstr>Grayscale Erosion and Dilation</vt:lpstr>
      <vt:lpstr>Summary</vt:lpstr>
    </vt:vector>
  </TitlesOfParts>
  <Company>Dublin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Lgm</dc:creator>
  <cp:lastModifiedBy>Lgm</cp:lastModifiedBy>
  <cp:revision>452</cp:revision>
  <dcterms:created xsi:type="dcterms:W3CDTF">2006-03-19T11:05:00Z</dcterms:created>
  <dcterms:modified xsi:type="dcterms:W3CDTF">2025-03-18T05:29:24Z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873AF3C6A545445FB1C2C5B29510A015</vt:lpwstr>
  </property>
</Properties>
</file>